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7"/>
  </p:notesMasterIdLst>
  <p:sldIdLst>
    <p:sldId id="256" r:id="rId2"/>
    <p:sldId id="259" r:id="rId3"/>
    <p:sldId id="267" r:id="rId4"/>
    <p:sldId id="277" r:id="rId5"/>
    <p:sldId id="274" r:id="rId6"/>
    <p:sldId id="268" r:id="rId7"/>
    <p:sldId id="269" r:id="rId8"/>
    <p:sldId id="272" r:id="rId9"/>
    <p:sldId id="273" r:id="rId10"/>
    <p:sldId id="257" r:id="rId11"/>
    <p:sldId id="260" r:id="rId12"/>
    <p:sldId id="258" r:id="rId13"/>
    <p:sldId id="262" r:id="rId14"/>
    <p:sldId id="264" r:id="rId15"/>
    <p:sldId id="266" r:id="rId16"/>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59" d="100"/>
          <a:sy n="159" d="100"/>
        </p:scale>
        <p:origin x="384"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8BDD49-3650-42BE-8C8B-7387F8E44AC1}" type="datetimeFigureOut">
              <a:rPr lang="nl-NL" smtClean="0"/>
              <a:t>29-8-2022</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EEB59B-6E4A-45D8-A4E8-1AC524168316}" type="slidenum">
              <a:rPr lang="nl-NL" smtClean="0"/>
              <a:t>‹nr.›</a:t>
            </a:fld>
            <a:endParaRPr lang="nl-NL"/>
          </a:p>
        </p:txBody>
      </p:sp>
    </p:spTree>
    <p:extLst>
      <p:ext uri="{BB962C8B-B14F-4D97-AF65-F5344CB8AC3E}">
        <p14:creationId xmlns:p14="http://schemas.microsoft.com/office/powerpoint/2010/main" val="2715418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kern="1200" dirty="0">
                <a:solidFill>
                  <a:schemeClr val="tx1"/>
                </a:solidFill>
                <a:effectLst/>
                <a:latin typeface="+mn-lt"/>
                <a:ea typeface="+mn-ea"/>
                <a:cs typeface="+mn-cs"/>
              </a:rPr>
              <a:t>Voorbehouden handeling</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Voorbehouden handelingen zijn risicovolle, medische handelingen die alleen door bevoegde zorgverleners mogen worden uitgevoerd. Deze voorbehouden handelingen en de personen die deze handelingen mogen uitvoeren staan vermeld in de Wet BIG. Als je voorbehouden handelingen wil uitvoeren moet je bevoegd, deskundig en bekwaam zijn. Medicatietoediening is een voorbehouden handeling. (Volksgezondheid, 2016)</a:t>
            </a:r>
          </a:p>
          <a:p>
            <a:endParaRPr lang="nl-NL" sz="1200" kern="1200" dirty="0">
              <a:solidFill>
                <a:schemeClr val="tx1"/>
              </a:solidFill>
              <a:effectLst/>
              <a:latin typeface="+mn-lt"/>
              <a:ea typeface="+mn-ea"/>
              <a:cs typeface="+mn-cs"/>
            </a:endParaRPr>
          </a:p>
          <a:p>
            <a:r>
              <a:rPr lang="nl-NL" sz="1200" b="1" kern="1200" dirty="0">
                <a:solidFill>
                  <a:schemeClr val="tx1"/>
                </a:solidFill>
                <a:effectLst/>
                <a:latin typeface="+mn-lt"/>
                <a:ea typeface="+mn-ea"/>
                <a:cs typeface="+mn-cs"/>
              </a:rPr>
              <a:t>Risicovolle handeling</a:t>
            </a:r>
            <a:endParaRPr lang="nl-NL" sz="1200" kern="1200" dirty="0">
              <a:solidFill>
                <a:schemeClr val="tx1"/>
              </a:solidFill>
              <a:effectLst/>
              <a:latin typeface="+mn-lt"/>
              <a:ea typeface="+mn-ea"/>
              <a:cs typeface="+mn-cs"/>
            </a:endParaRPr>
          </a:p>
          <a:p>
            <a:r>
              <a:rPr lang="nl-NL" sz="1200" kern="1200" dirty="0">
                <a:solidFill>
                  <a:schemeClr val="tx1"/>
                </a:solidFill>
                <a:effectLst/>
                <a:latin typeface="+mn-lt"/>
                <a:ea typeface="+mn-ea"/>
                <a:cs typeface="+mn-cs"/>
              </a:rPr>
              <a:t>Risicovolle handelingen zijn handelingen die bij de uitvoering ervan risico’s meebrengen voor de cliënt/patiënt. De handelingen zijn kwetsbaar voor het maken van fouten, wat direct gevolgen kan hebben voor de cliënt/patiënt. In de Wet BIG zijn 14 risicovolle handelingen ook aangemerkt als voorbehouden handelingen. Medicatievoorziening/toediening is er hier een van (BTSG, 2016).</a:t>
            </a:r>
          </a:p>
          <a:p>
            <a:r>
              <a:rPr lang="nl-NL" sz="1200" b="1" kern="1200" dirty="0">
                <a:solidFill>
                  <a:schemeClr val="tx1"/>
                </a:solidFill>
                <a:effectLst/>
                <a:latin typeface="+mn-lt"/>
                <a:ea typeface="+mn-ea"/>
                <a:cs typeface="+mn-cs"/>
              </a:rPr>
              <a:t> </a:t>
            </a:r>
            <a:endParaRPr lang="nl-NL" sz="1200" kern="1200" dirty="0">
              <a:solidFill>
                <a:schemeClr val="tx1"/>
              </a:solidFill>
              <a:effectLst/>
              <a:latin typeface="+mn-lt"/>
              <a:ea typeface="+mn-ea"/>
              <a:cs typeface="+mn-cs"/>
            </a:endParaRPr>
          </a:p>
          <a:p>
            <a:endParaRPr lang="nl-NL" sz="1200" kern="1200" dirty="0">
              <a:solidFill>
                <a:schemeClr val="tx1"/>
              </a:solidFill>
              <a:effectLst/>
              <a:latin typeface="+mn-lt"/>
              <a:ea typeface="+mn-ea"/>
              <a:cs typeface="+mn-cs"/>
            </a:endParaRPr>
          </a:p>
          <a:p>
            <a:endParaRPr lang="nl-NL" dirty="0"/>
          </a:p>
        </p:txBody>
      </p:sp>
      <p:sp>
        <p:nvSpPr>
          <p:cNvPr id="4" name="Tijdelijke aanduiding voor dianummer 3"/>
          <p:cNvSpPr>
            <a:spLocks noGrp="1"/>
          </p:cNvSpPr>
          <p:nvPr>
            <p:ph type="sldNum" sz="quarter" idx="10"/>
          </p:nvPr>
        </p:nvSpPr>
        <p:spPr/>
        <p:txBody>
          <a:bodyPr/>
          <a:lstStyle/>
          <a:p>
            <a:fld id="{A0A123BE-7456-4CF7-B06C-90206A1D9DB9}" type="slidenum">
              <a:rPr lang="nl-NL" smtClean="0"/>
              <a:t>3</a:t>
            </a:fld>
            <a:endParaRPr lang="nl-NL"/>
          </a:p>
        </p:txBody>
      </p:sp>
    </p:spTree>
    <p:extLst>
      <p:ext uri="{BB962C8B-B14F-4D97-AF65-F5344CB8AC3E}">
        <p14:creationId xmlns:p14="http://schemas.microsoft.com/office/powerpoint/2010/main" val="3619421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a:solidFill>
                  <a:schemeClr val="tx1"/>
                </a:solidFill>
                <a:effectLst/>
                <a:latin typeface="+mn-lt"/>
                <a:ea typeface="+mn-ea"/>
                <a:cs typeface="+mn-cs"/>
              </a:rPr>
              <a:t>Arts (in combinatie met verpleegkundige m.b.t. fouten)</a:t>
            </a:r>
            <a:endParaRPr lang="nl-NL" sz="1200" kern="1200" dirty="0">
              <a:solidFill>
                <a:schemeClr val="tx1"/>
              </a:solidFill>
              <a:effectLst/>
              <a:latin typeface="+mn-lt"/>
              <a:ea typeface="+mn-ea"/>
              <a:cs typeface="+mn-cs"/>
            </a:endParaRPr>
          </a:p>
          <a:p>
            <a:pPr lvl="0"/>
            <a:r>
              <a:rPr lang="nl-NL" sz="1200" kern="1200" dirty="0">
                <a:solidFill>
                  <a:schemeClr val="tx1"/>
                </a:solidFill>
                <a:effectLst/>
                <a:latin typeface="+mn-lt"/>
                <a:ea typeface="+mn-ea"/>
                <a:cs typeface="+mn-cs"/>
              </a:rPr>
              <a:t>De arts is verantwoordelijk voor het medicijnbeleid en de medicatieopdracht.</a:t>
            </a:r>
          </a:p>
          <a:p>
            <a:r>
              <a:rPr lang="nl-NL" sz="1200" kern="1200" dirty="0">
                <a:solidFill>
                  <a:schemeClr val="tx1"/>
                </a:solidFill>
                <a:effectLst/>
                <a:latin typeface="+mn-lt"/>
                <a:ea typeface="+mn-ea"/>
                <a:cs typeface="+mn-cs"/>
              </a:rPr>
              <a:t>Als de arts zich vergist en het verkeerde medicijn voorschrijft, dan is de arts daarvoor verantwoordelijk. </a:t>
            </a:r>
          </a:p>
          <a:p>
            <a:pPr lvl="0"/>
            <a:r>
              <a:rPr lang="nl-NL" sz="1200" kern="1200" dirty="0">
                <a:solidFill>
                  <a:schemeClr val="tx1"/>
                </a:solidFill>
                <a:effectLst/>
                <a:latin typeface="+mn-lt"/>
                <a:ea typeface="+mn-ea"/>
                <a:cs typeface="+mn-cs"/>
              </a:rPr>
              <a:t>De arts is verantwoordelijk voor het registreren van wijzigingen in het medicatie overzicht.</a:t>
            </a:r>
          </a:p>
          <a:p>
            <a:r>
              <a:rPr lang="nl-NL" sz="1200" kern="1200" dirty="0">
                <a:solidFill>
                  <a:schemeClr val="tx1"/>
                </a:solidFill>
                <a:effectLst/>
                <a:latin typeface="+mn-lt"/>
                <a:ea typeface="+mn-ea"/>
                <a:cs typeface="+mn-cs"/>
              </a:rPr>
              <a:t> </a:t>
            </a:r>
          </a:p>
          <a:p>
            <a:r>
              <a:rPr lang="nl-NL" sz="1200" kern="1200" dirty="0">
                <a:solidFill>
                  <a:schemeClr val="tx1"/>
                </a:solidFill>
                <a:effectLst/>
                <a:latin typeface="+mn-lt"/>
                <a:ea typeface="+mn-ea"/>
                <a:cs typeface="+mn-cs"/>
              </a:rPr>
              <a:t>De verpleegkundige/verzorgende/begeleider kan (mede)verantwoordelijk zijn voor een fout als: </a:t>
            </a:r>
          </a:p>
          <a:p>
            <a:endParaRPr lang="nl-NL" sz="1200" kern="1200" dirty="0">
              <a:solidFill>
                <a:schemeClr val="tx1"/>
              </a:solidFill>
              <a:effectLst/>
              <a:latin typeface="+mn-lt"/>
              <a:ea typeface="+mn-ea"/>
              <a:cs typeface="+mn-cs"/>
            </a:endParaRPr>
          </a:p>
          <a:p>
            <a:pPr lvl="0"/>
            <a:r>
              <a:rPr lang="nl-NL" sz="1200" kern="1200" dirty="0">
                <a:solidFill>
                  <a:schemeClr val="tx1"/>
                </a:solidFill>
                <a:effectLst/>
                <a:latin typeface="+mn-lt"/>
                <a:ea typeface="+mn-ea"/>
                <a:cs typeface="+mn-cs"/>
              </a:rPr>
              <a:t>het de verpleegkundige/verzorgende/begeleider duidelijk is dat de arts zich vergist en er niets mee doet; </a:t>
            </a:r>
          </a:p>
          <a:p>
            <a:pPr lvl="0"/>
            <a:r>
              <a:rPr lang="nl-NL" sz="1200" kern="1200" dirty="0">
                <a:solidFill>
                  <a:schemeClr val="tx1"/>
                </a:solidFill>
                <a:effectLst/>
                <a:latin typeface="+mn-lt"/>
                <a:ea typeface="+mn-ea"/>
                <a:cs typeface="+mn-cs"/>
              </a:rPr>
              <a:t>de verpleegkundige/verzorgende/begeleider de instructies van de arts niet goed begreep en wel tot uitvoering overgaat; </a:t>
            </a:r>
          </a:p>
          <a:p>
            <a:pPr lvl="0"/>
            <a:r>
              <a:rPr lang="nl-NL" sz="1200" kern="1200" dirty="0">
                <a:solidFill>
                  <a:schemeClr val="tx1"/>
                </a:solidFill>
                <a:effectLst/>
                <a:latin typeface="+mn-lt"/>
                <a:ea typeface="+mn-ea"/>
                <a:cs typeface="+mn-cs"/>
              </a:rPr>
              <a:t>de verpleegkundige/verzorgende/begeleider geen rekening houdt met een duidelijke verslechtering van de cliënt.  </a:t>
            </a:r>
            <a:endParaRPr lang="nl-NL" dirty="0"/>
          </a:p>
        </p:txBody>
      </p:sp>
      <p:sp>
        <p:nvSpPr>
          <p:cNvPr id="4" name="Tijdelijke aanduiding voor dianummer 3"/>
          <p:cNvSpPr>
            <a:spLocks noGrp="1"/>
          </p:cNvSpPr>
          <p:nvPr>
            <p:ph type="sldNum" sz="quarter" idx="10"/>
          </p:nvPr>
        </p:nvSpPr>
        <p:spPr/>
        <p:txBody>
          <a:bodyPr/>
          <a:lstStyle/>
          <a:p>
            <a:fld id="{A0A123BE-7456-4CF7-B06C-90206A1D9DB9}" type="slidenum">
              <a:rPr lang="nl-NL" smtClean="0"/>
              <a:t>4</a:t>
            </a:fld>
            <a:endParaRPr lang="nl-NL"/>
          </a:p>
        </p:txBody>
      </p:sp>
    </p:spTree>
    <p:extLst>
      <p:ext uri="{BB962C8B-B14F-4D97-AF65-F5344CB8AC3E}">
        <p14:creationId xmlns:p14="http://schemas.microsoft.com/office/powerpoint/2010/main" val="35213923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a:solidFill>
                  <a:schemeClr val="tx1"/>
                </a:solidFill>
                <a:effectLst/>
                <a:latin typeface="+mn-lt"/>
                <a:ea typeface="+mn-ea"/>
                <a:cs typeface="+mn-cs"/>
              </a:rPr>
              <a:t>Verpleegkundige</a:t>
            </a:r>
            <a:endParaRPr lang="nl-NL"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nl-NL" sz="1200" kern="1200" dirty="0">
                <a:solidFill>
                  <a:schemeClr val="tx1"/>
                </a:solidFill>
                <a:effectLst/>
                <a:latin typeface="+mn-lt"/>
                <a:ea typeface="+mn-ea"/>
                <a:cs typeface="+mn-cs"/>
              </a:rPr>
              <a:t>voert in het medicijnbeleid de taken uit in opdracht van de cliënt</a:t>
            </a:r>
          </a:p>
          <a:p>
            <a:pPr marL="171450" lvl="0" indent="-171450">
              <a:buFont typeface="Arial" panose="020B0604020202020204" pitchFamily="34" charset="0"/>
              <a:buChar char="•"/>
            </a:pPr>
            <a:r>
              <a:rPr lang="nl-NL" sz="1200" kern="1200" dirty="0">
                <a:solidFill>
                  <a:schemeClr val="tx1"/>
                </a:solidFill>
                <a:effectLst/>
                <a:latin typeface="+mn-lt"/>
                <a:ea typeface="+mn-ea"/>
                <a:cs typeface="+mn-cs"/>
              </a:rPr>
              <a:t>In situaties waarin de cliënt </a:t>
            </a:r>
            <a:r>
              <a:rPr lang="nl-NL" sz="1200" i="1" kern="1200" dirty="0">
                <a:solidFill>
                  <a:schemeClr val="tx1"/>
                </a:solidFill>
                <a:effectLst/>
                <a:latin typeface="+mn-lt"/>
                <a:ea typeface="+mn-ea"/>
                <a:cs typeface="+mn-cs"/>
              </a:rPr>
              <a:t>geen</a:t>
            </a:r>
            <a:r>
              <a:rPr lang="nl-NL" sz="1200" kern="1200" dirty="0">
                <a:solidFill>
                  <a:schemeClr val="tx1"/>
                </a:solidFill>
                <a:effectLst/>
                <a:latin typeface="+mn-lt"/>
                <a:ea typeface="+mn-ea"/>
                <a:cs typeface="+mn-cs"/>
              </a:rPr>
              <a:t> verantwoordelijkheid kan dragen kan de verpleegkundige alleen medicatie delen/aanreiken/toedienen als de door de arts en de apotheker in een medicatieoverzicht is vastgelegd welke medicijnen, in welke dosering, op welk tijdstip en op welke wijze de medicatie wordt toegediend</a:t>
            </a:r>
          </a:p>
          <a:p>
            <a:pPr marL="171450" lvl="0" indent="-171450">
              <a:buFont typeface="Arial" panose="020B0604020202020204" pitchFamily="34" charset="0"/>
              <a:buChar char="•"/>
            </a:pPr>
            <a:r>
              <a:rPr lang="nl-NL" sz="1200" kern="1200" dirty="0">
                <a:solidFill>
                  <a:schemeClr val="tx1"/>
                </a:solidFill>
                <a:effectLst/>
                <a:latin typeface="+mn-lt"/>
                <a:ea typeface="+mn-ea"/>
                <a:cs typeface="+mn-cs"/>
              </a:rPr>
              <a:t>is verantwoordelijk voor de toedienregistratie op de toedienlijst</a:t>
            </a:r>
          </a:p>
          <a:p>
            <a:pPr marL="171450" lvl="0" indent="-171450">
              <a:buFont typeface="Arial" panose="020B0604020202020204" pitchFamily="34" charset="0"/>
              <a:buChar char="•"/>
            </a:pPr>
            <a:r>
              <a:rPr lang="nl-NL" sz="1200" kern="1200" dirty="0">
                <a:solidFill>
                  <a:schemeClr val="tx1"/>
                </a:solidFill>
                <a:effectLst/>
                <a:latin typeface="+mn-lt"/>
                <a:ea typeface="+mn-ea"/>
                <a:cs typeface="+mn-cs"/>
              </a:rPr>
              <a:t>signaleert of er sprake is van onjuist of onveilig medicatiegebruik en onderneemt zo nodig actie. </a:t>
            </a:r>
          </a:p>
          <a:p>
            <a:pPr marL="171450" lvl="0" indent="-171450">
              <a:buFont typeface="Arial" panose="020B0604020202020204" pitchFamily="34" charset="0"/>
              <a:buChar char="•"/>
            </a:pPr>
            <a:r>
              <a:rPr lang="nl-NL" sz="1200" kern="1200" dirty="0">
                <a:solidFill>
                  <a:schemeClr val="tx1"/>
                </a:solidFill>
                <a:effectLst/>
                <a:latin typeface="+mn-lt"/>
                <a:ea typeface="+mn-ea"/>
                <a:cs typeface="+mn-cs"/>
              </a:rPr>
              <a:t>adviseert de cliënt bij het gebruik van zelfzorgmedicatie.</a:t>
            </a:r>
          </a:p>
          <a:p>
            <a:pPr marL="171450" lvl="0" indent="-171450">
              <a:buFont typeface="Arial" panose="020B0604020202020204" pitchFamily="34" charset="0"/>
              <a:buChar char="•"/>
            </a:pPr>
            <a:r>
              <a:rPr lang="nl-NL" sz="1200" kern="1200" dirty="0">
                <a:solidFill>
                  <a:schemeClr val="tx1"/>
                </a:solidFill>
                <a:effectLst/>
                <a:latin typeface="+mn-lt"/>
                <a:ea typeface="+mn-ea"/>
                <a:cs typeface="+mn-cs"/>
              </a:rPr>
              <a:t>noteert afspraken die aanvullend zijn op toedienschema/toedienlijst, in het cliënt/patiëntendossier</a:t>
            </a:r>
          </a:p>
          <a:p>
            <a:endParaRPr lang="nl-NL" dirty="0"/>
          </a:p>
        </p:txBody>
      </p:sp>
      <p:sp>
        <p:nvSpPr>
          <p:cNvPr id="4" name="Tijdelijke aanduiding voor dianummer 3"/>
          <p:cNvSpPr>
            <a:spLocks noGrp="1"/>
          </p:cNvSpPr>
          <p:nvPr>
            <p:ph type="sldNum" sz="quarter" idx="10"/>
          </p:nvPr>
        </p:nvSpPr>
        <p:spPr/>
        <p:txBody>
          <a:bodyPr/>
          <a:lstStyle/>
          <a:p>
            <a:fld id="{A0A123BE-7456-4CF7-B06C-90206A1D9DB9}" type="slidenum">
              <a:rPr lang="nl-NL" smtClean="0"/>
              <a:t>5</a:t>
            </a:fld>
            <a:endParaRPr lang="nl-NL"/>
          </a:p>
        </p:txBody>
      </p:sp>
    </p:spTree>
    <p:extLst>
      <p:ext uri="{BB962C8B-B14F-4D97-AF65-F5344CB8AC3E}">
        <p14:creationId xmlns:p14="http://schemas.microsoft.com/office/powerpoint/2010/main" val="1728623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1" i="1" kern="1200" dirty="0">
                <a:solidFill>
                  <a:schemeClr val="tx1"/>
                </a:solidFill>
                <a:effectLst/>
                <a:latin typeface="+mn-lt"/>
                <a:ea typeface="+mn-ea"/>
                <a:cs typeface="+mn-cs"/>
              </a:rPr>
              <a:t>Cliënt/Patiënt</a:t>
            </a:r>
            <a:endParaRPr lang="nl-NL"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nl-NL" sz="1200" kern="1200" dirty="0">
                <a:solidFill>
                  <a:schemeClr val="tx1"/>
                </a:solidFill>
                <a:effectLst/>
                <a:latin typeface="+mn-lt"/>
                <a:ea typeface="+mn-ea"/>
                <a:cs typeface="+mn-cs"/>
              </a:rPr>
              <a:t>is in principe verantwoordelijk voor het naleven van de medicijnvoorschriften. Als de cliënt/patiënt beperkt is (fysiek/mentaal) moet per beperking gekeken worden naar een passende oplossing. Dit wordt vastgelegd in het cliënt/patiëntendossier.</a:t>
            </a:r>
          </a:p>
          <a:p>
            <a:pPr marL="628650" lvl="1" indent="-171450">
              <a:buFont typeface="Arial" panose="020B0604020202020204" pitchFamily="34" charset="0"/>
              <a:buChar char="•"/>
            </a:pPr>
            <a:r>
              <a:rPr lang="nl-NL" sz="1200" kern="1200" dirty="0">
                <a:solidFill>
                  <a:schemeClr val="tx1"/>
                </a:solidFill>
                <a:effectLst/>
                <a:latin typeface="+mn-lt"/>
                <a:ea typeface="+mn-ea"/>
                <a:cs typeface="+mn-cs"/>
              </a:rPr>
              <a:t>is zelf verantwoordelijk voor zelfzorgmedicatie/medicatie in eigen beheer.</a:t>
            </a:r>
          </a:p>
          <a:p>
            <a:endParaRPr lang="nl-NL" dirty="0"/>
          </a:p>
        </p:txBody>
      </p:sp>
      <p:sp>
        <p:nvSpPr>
          <p:cNvPr id="4" name="Tijdelijke aanduiding voor dianummer 3"/>
          <p:cNvSpPr>
            <a:spLocks noGrp="1"/>
          </p:cNvSpPr>
          <p:nvPr>
            <p:ph type="sldNum" sz="quarter" idx="10"/>
          </p:nvPr>
        </p:nvSpPr>
        <p:spPr/>
        <p:txBody>
          <a:bodyPr/>
          <a:lstStyle/>
          <a:p>
            <a:fld id="{A0A123BE-7456-4CF7-B06C-90206A1D9DB9}" type="slidenum">
              <a:rPr lang="nl-NL" smtClean="0"/>
              <a:t>6</a:t>
            </a:fld>
            <a:endParaRPr lang="nl-NL"/>
          </a:p>
        </p:txBody>
      </p:sp>
    </p:spTree>
    <p:extLst>
      <p:ext uri="{BB962C8B-B14F-4D97-AF65-F5344CB8AC3E}">
        <p14:creationId xmlns:p14="http://schemas.microsoft.com/office/powerpoint/2010/main" val="21745892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ct val="80000"/>
              </a:lnSpc>
            </a:pPr>
            <a:r>
              <a:rPr lang="nl-NL" sz="1200" kern="1200" dirty="0">
                <a:solidFill>
                  <a:schemeClr val="accent2">
                    <a:lumMod val="75000"/>
                  </a:schemeClr>
                </a:solidFill>
                <a:latin typeface="+mn-lt"/>
                <a:ea typeface="ＭＳ Ｐゴシック" panose="020B0600070205080204" pitchFamily="34" charset="-128"/>
                <a:cs typeface="+mn-cs"/>
              </a:rPr>
              <a:t>Identiteit van de cliënt (naam, voorletter, geboortedatum)</a:t>
            </a:r>
          </a:p>
          <a:p>
            <a:pPr>
              <a:lnSpc>
                <a:spcPct val="80000"/>
              </a:lnSpc>
            </a:pPr>
            <a:r>
              <a:rPr lang="nl-NL" sz="1200" kern="1200" dirty="0">
                <a:solidFill>
                  <a:schemeClr val="accent2">
                    <a:lumMod val="75000"/>
                  </a:schemeClr>
                </a:solidFill>
                <a:latin typeface="+mn-lt"/>
                <a:ea typeface="ＭＳ Ｐゴシック" panose="020B0600070205080204" pitchFamily="34" charset="-128"/>
                <a:cs typeface="+mn-cs"/>
              </a:rPr>
              <a:t>• Naam medicijn (stofnaam)</a:t>
            </a:r>
          </a:p>
          <a:p>
            <a:pPr>
              <a:lnSpc>
                <a:spcPct val="80000"/>
              </a:lnSpc>
            </a:pPr>
            <a:r>
              <a:rPr lang="nl-NL" sz="1200" kern="1200" dirty="0">
                <a:solidFill>
                  <a:schemeClr val="accent2">
                    <a:lumMod val="75000"/>
                  </a:schemeClr>
                </a:solidFill>
                <a:latin typeface="+mn-lt"/>
                <a:ea typeface="ＭＳ Ｐゴシック" panose="020B0600070205080204" pitchFamily="34" charset="-128"/>
                <a:cs typeface="+mn-cs"/>
              </a:rPr>
              <a:t>• Sterkte</a:t>
            </a:r>
          </a:p>
          <a:p>
            <a:pPr>
              <a:lnSpc>
                <a:spcPct val="80000"/>
              </a:lnSpc>
            </a:pPr>
            <a:r>
              <a:rPr lang="nl-NL" sz="1200" kern="1200" dirty="0">
                <a:solidFill>
                  <a:schemeClr val="accent2">
                    <a:lumMod val="75000"/>
                  </a:schemeClr>
                </a:solidFill>
                <a:latin typeface="+mn-lt"/>
                <a:ea typeface="ＭＳ Ｐゴシック" panose="020B0600070205080204" pitchFamily="34" charset="-128"/>
                <a:cs typeface="+mn-cs"/>
              </a:rPr>
              <a:t>• Dosis</a:t>
            </a:r>
          </a:p>
          <a:p>
            <a:pPr>
              <a:lnSpc>
                <a:spcPct val="80000"/>
              </a:lnSpc>
            </a:pPr>
            <a:r>
              <a:rPr lang="nl-NL" sz="1200" kern="1200" dirty="0">
                <a:solidFill>
                  <a:schemeClr val="accent2">
                    <a:lumMod val="75000"/>
                  </a:schemeClr>
                </a:solidFill>
                <a:latin typeface="+mn-lt"/>
                <a:ea typeface="ＭＳ Ｐゴシック" panose="020B0600070205080204" pitchFamily="34" charset="-128"/>
                <a:cs typeface="+mn-cs"/>
              </a:rPr>
              <a:t>• Vervaldatum</a:t>
            </a:r>
          </a:p>
          <a:p>
            <a:pPr>
              <a:lnSpc>
                <a:spcPct val="80000"/>
              </a:lnSpc>
            </a:pPr>
            <a:r>
              <a:rPr lang="nl-NL" sz="1200" kern="1200" dirty="0">
                <a:solidFill>
                  <a:schemeClr val="accent2">
                    <a:lumMod val="75000"/>
                  </a:schemeClr>
                </a:solidFill>
                <a:latin typeface="+mn-lt"/>
                <a:ea typeface="ＭＳ Ｐゴシック" panose="020B0600070205080204" pitchFamily="34" charset="-128"/>
                <a:cs typeface="+mn-cs"/>
              </a:rPr>
              <a:t>• Is het geneesmiddel op de juiste wijze bewaart (bijv. steriel of in de koelkast)</a:t>
            </a:r>
          </a:p>
          <a:p>
            <a:pPr>
              <a:lnSpc>
                <a:spcPct val="80000"/>
              </a:lnSpc>
            </a:pPr>
            <a:r>
              <a:rPr lang="nl-NL" sz="1200" kern="1200" dirty="0">
                <a:solidFill>
                  <a:schemeClr val="accent2">
                    <a:lumMod val="75000"/>
                  </a:schemeClr>
                </a:solidFill>
                <a:latin typeface="+mn-lt"/>
                <a:ea typeface="ＭＳ Ｐゴシック" panose="020B0600070205080204" pitchFamily="34" charset="-128"/>
                <a:cs typeface="+mn-cs"/>
              </a:rPr>
              <a:t>• Het toedieningstijdstip</a:t>
            </a:r>
          </a:p>
          <a:p>
            <a:pPr>
              <a:lnSpc>
                <a:spcPct val="80000"/>
              </a:lnSpc>
            </a:pPr>
            <a:r>
              <a:rPr lang="nl-NL" sz="1200" kern="1200" dirty="0">
                <a:solidFill>
                  <a:schemeClr val="accent2">
                    <a:lumMod val="75000"/>
                  </a:schemeClr>
                </a:solidFill>
                <a:latin typeface="+mn-lt"/>
                <a:ea typeface="ＭＳ Ｐゴシック" panose="020B0600070205080204" pitchFamily="34" charset="-128"/>
                <a:cs typeface="+mn-cs"/>
              </a:rPr>
              <a:t>• De toedieningswijze (oraal, gemalen, in vla of yoghurt, injectiewijze)</a:t>
            </a:r>
          </a:p>
          <a:p>
            <a:endParaRPr lang="nl-NL" dirty="0"/>
          </a:p>
        </p:txBody>
      </p:sp>
      <p:sp>
        <p:nvSpPr>
          <p:cNvPr id="4" name="Tijdelijke aanduiding voor dianummer 3"/>
          <p:cNvSpPr>
            <a:spLocks noGrp="1"/>
          </p:cNvSpPr>
          <p:nvPr>
            <p:ph type="sldNum" sz="quarter" idx="10"/>
          </p:nvPr>
        </p:nvSpPr>
        <p:spPr/>
        <p:txBody>
          <a:bodyPr/>
          <a:lstStyle/>
          <a:p>
            <a:fld id="{A0A123BE-7456-4CF7-B06C-90206A1D9DB9}" type="slidenum">
              <a:rPr lang="nl-NL" smtClean="0"/>
              <a:t>7</a:t>
            </a:fld>
            <a:endParaRPr lang="nl-NL"/>
          </a:p>
        </p:txBody>
      </p:sp>
    </p:spTree>
    <p:extLst>
      <p:ext uri="{BB962C8B-B14F-4D97-AF65-F5344CB8AC3E}">
        <p14:creationId xmlns:p14="http://schemas.microsoft.com/office/powerpoint/2010/main" val="22724774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buFont typeface="Arial" panose="020B0604020202020204" pitchFamily="34" charset="0"/>
              <a:buChar char="•"/>
            </a:pPr>
            <a:r>
              <a:rPr lang="nl-NL" sz="1200" kern="1200" dirty="0">
                <a:solidFill>
                  <a:schemeClr val="accent2">
                    <a:lumMod val="75000"/>
                  </a:schemeClr>
                </a:solidFill>
                <a:latin typeface="+mn-lt"/>
                <a:ea typeface="ＭＳ Ｐゴシック" panose="020B0600070205080204" pitchFamily="34" charset="-128"/>
                <a:cs typeface="+mn-cs"/>
              </a:rPr>
              <a:t>Algemene gezondheidstoestand van patiënt</a:t>
            </a:r>
          </a:p>
          <a:p>
            <a:pPr>
              <a:buFont typeface="Arial" panose="020B0604020202020204" pitchFamily="34" charset="0"/>
              <a:buChar char="•"/>
            </a:pPr>
            <a:r>
              <a:rPr lang="nl-NL" sz="1200" kern="1200" dirty="0">
                <a:solidFill>
                  <a:schemeClr val="accent2">
                    <a:lumMod val="75000"/>
                  </a:schemeClr>
                </a:solidFill>
                <a:latin typeface="+mn-lt"/>
                <a:ea typeface="ＭＳ Ｐゴシック" panose="020B0600070205080204" pitchFamily="34" charset="-128"/>
                <a:cs typeface="+mn-cs"/>
              </a:rPr>
              <a:t> Neemt de patiënt daadwerkelijk zijn medicijnen in?</a:t>
            </a:r>
          </a:p>
          <a:p>
            <a:pPr>
              <a:buFont typeface="Arial" panose="020B0604020202020204" pitchFamily="34" charset="0"/>
              <a:buChar char="•"/>
            </a:pPr>
            <a:r>
              <a:rPr lang="nl-NL" sz="1200" kern="1200" dirty="0">
                <a:solidFill>
                  <a:schemeClr val="accent2">
                    <a:lumMod val="75000"/>
                  </a:schemeClr>
                </a:solidFill>
                <a:latin typeface="+mn-lt"/>
                <a:ea typeface="ＭＳ Ｐゴシック" panose="020B0600070205080204" pitchFamily="34" charset="-128"/>
                <a:cs typeface="+mn-cs"/>
              </a:rPr>
              <a:t> Dubbelcheck bij…………….?</a:t>
            </a:r>
          </a:p>
          <a:p>
            <a:pPr>
              <a:buFont typeface="Arial" panose="020B0604020202020204" pitchFamily="34" charset="0"/>
              <a:buChar char="•"/>
            </a:pPr>
            <a:r>
              <a:rPr lang="nl-NL" sz="1200" kern="1200" dirty="0">
                <a:solidFill>
                  <a:schemeClr val="accent2">
                    <a:lumMod val="75000"/>
                  </a:schemeClr>
                </a:solidFill>
                <a:latin typeface="+mn-lt"/>
                <a:ea typeface="ＭＳ Ｐゴシック" panose="020B0600070205080204" pitchFamily="34" charset="-128"/>
                <a:cs typeface="+mn-cs"/>
              </a:rPr>
              <a:t> Waarom krijgt deze patiënt deze medicijnen? (indicatie)</a:t>
            </a:r>
          </a:p>
          <a:p>
            <a:pPr>
              <a:buFont typeface="Arial" panose="020B0604020202020204" pitchFamily="34" charset="0"/>
              <a:buChar char="•"/>
            </a:pPr>
            <a:r>
              <a:rPr lang="nl-NL" sz="1200" kern="1200" dirty="0">
                <a:solidFill>
                  <a:schemeClr val="accent2">
                    <a:lumMod val="75000"/>
                  </a:schemeClr>
                </a:solidFill>
                <a:latin typeface="+mn-lt"/>
                <a:ea typeface="ＭＳ Ｐゴシック" panose="020B0600070205080204" pitchFamily="34" charset="-128"/>
                <a:cs typeface="+mn-cs"/>
              </a:rPr>
              <a:t> Wat is de werking van het medicijn?</a:t>
            </a:r>
          </a:p>
          <a:p>
            <a:pPr>
              <a:buFont typeface="Arial" panose="020B0604020202020204" pitchFamily="34" charset="0"/>
              <a:buChar char="•"/>
            </a:pPr>
            <a:r>
              <a:rPr lang="nl-NL" sz="1200" kern="1200" dirty="0">
                <a:solidFill>
                  <a:schemeClr val="accent2">
                    <a:lumMod val="75000"/>
                  </a:schemeClr>
                </a:solidFill>
                <a:latin typeface="+mn-lt"/>
                <a:ea typeface="ＭＳ Ｐゴシック" panose="020B0600070205080204" pitchFamily="34" charset="-128"/>
                <a:cs typeface="+mn-cs"/>
              </a:rPr>
              <a:t> Wat zijn de bijwerkingen van het medicijn?</a:t>
            </a:r>
          </a:p>
          <a:p>
            <a:pPr>
              <a:buFont typeface="Arial" panose="020B0604020202020204" pitchFamily="34" charset="0"/>
              <a:buChar char="•"/>
            </a:pPr>
            <a:r>
              <a:rPr lang="nl-NL" sz="1200" kern="1200" dirty="0">
                <a:solidFill>
                  <a:schemeClr val="accent2">
                    <a:lumMod val="75000"/>
                  </a:schemeClr>
                </a:solidFill>
                <a:latin typeface="+mn-lt"/>
                <a:ea typeface="ＭＳ Ｐゴシック" panose="020B0600070205080204" pitchFamily="34" charset="-128"/>
                <a:cs typeface="+mn-cs"/>
              </a:rPr>
              <a:t> Zijn er bijzonderheden over de manier van toedienen</a:t>
            </a:r>
          </a:p>
          <a:p>
            <a:endParaRPr lang="nl-NL" dirty="0"/>
          </a:p>
        </p:txBody>
      </p:sp>
      <p:sp>
        <p:nvSpPr>
          <p:cNvPr id="4" name="Tijdelijke aanduiding voor dianummer 3"/>
          <p:cNvSpPr>
            <a:spLocks noGrp="1"/>
          </p:cNvSpPr>
          <p:nvPr>
            <p:ph type="sldNum" sz="quarter" idx="10"/>
          </p:nvPr>
        </p:nvSpPr>
        <p:spPr/>
        <p:txBody>
          <a:bodyPr/>
          <a:lstStyle/>
          <a:p>
            <a:fld id="{A0A123BE-7456-4CF7-B06C-90206A1D9DB9}" type="slidenum">
              <a:rPr lang="nl-NL" smtClean="0"/>
              <a:t>8</a:t>
            </a:fld>
            <a:endParaRPr lang="nl-NL"/>
          </a:p>
        </p:txBody>
      </p:sp>
    </p:spTree>
    <p:extLst>
      <p:ext uri="{BB962C8B-B14F-4D97-AF65-F5344CB8AC3E}">
        <p14:creationId xmlns:p14="http://schemas.microsoft.com/office/powerpoint/2010/main" val="28661416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buFont typeface="Arial" panose="020B0604020202020204" pitchFamily="34" charset="0"/>
              <a:buChar char="•"/>
            </a:pPr>
            <a:r>
              <a:rPr lang="nl-NL" sz="2800" kern="1200" dirty="0">
                <a:solidFill>
                  <a:schemeClr val="accent6"/>
                </a:solidFill>
                <a:latin typeface="+mn-lt"/>
                <a:ea typeface="ＭＳ Ｐゴシック" panose="020B0600070205080204" pitchFamily="34" charset="-128"/>
                <a:cs typeface="+mn-cs"/>
              </a:rPr>
              <a:t> Signaleren van werking/ bijwerkingen:</a:t>
            </a:r>
          </a:p>
          <a:p>
            <a:pPr lvl="5">
              <a:buFont typeface="Wingdings" panose="05000000000000000000" pitchFamily="2" charset="2"/>
              <a:buChar char="Ø"/>
            </a:pPr>
            <a:r>
              <a:rPr lang="nl-NL" sz="2000" kern="1200" dirty="0">
                <a:solidFill>
                  <a:schemeClr val="accent6"/>
                </a:solidFill>
                <a:latin typeface="+mn-lt"/>
                <a:ea typeface="ＭＳ Ｐゴシック" panose="020B0600070205080204" pitchFamily="34" charset="-128"/>
                <a:cs typeface="+mn-cs"/>
              </a:rPr>
              <a:t>Bijvoorbeeld Pijn</a:t>
            </a:r>
          </a:p>
          <a:p>
            <a:pPr lvl="5">
              <a:buFont typeface="Wingdings" panose="05000000000000000000" pitchFamily="2" charset="2"/>
              <a:buChar char="Ø"/>
            </a:pPr>
            <a:r>
              <a:rPr lang="nl-NL" sz="2800" kern="1200" dirty="0">
                <a:solidFill>
                  <a:schemeClr val="accent6"/>
                </a:solidFill>
                <a:latin typeface="+mn-lt"/>
                <a:ea typeface="ＭＳ Ｐゴシック" panose="020B0600070205080204" pitchFamily="34" charset="-128"/>
                <a:cs typeface="+mn-cs"/>
              </a:rPr>
              <a:t>Bijvoorbeeld Temperatuur bij een antibioticakuur</a:t>
            </a:r>
          </a:p>
          <a:p>
            <a:pPr lvl="5">
              <a:buFont typeface="Wingdings" panose="05000000000000000000" pitchFamily="2" charset="2"/>
              <a:buChar char="Ø"/>
            </a:pPr>
            <a:r>
              <a:rPr lang="nl-NL" sz="2800" kern="1200" dirty="0">
                <a:solidFill>
                  <a:schemeClr val="accent6"/>
                </a:solidFill>
                <a:latin typeface="+mn-lt"/>
                <a:ea typeface="ＭＳ Ｐゴシック" panose="020B0600070205080204" pitchFamily="34" charset="-128"/>
                <a:cs typeface="+mn-cs"/>
              </a:rPr>
              <a:t> Bijvoorbeeld een Bloeddruk bij bloeddrukverlagende medicijnen</a:t>
            </a:r>
          </a:p>
          <a:p>
            <a:pPr lvl="5">
              <a:buFont typeface="Wingdings" panose="05000000000000000000" pitchFamily="2" charset="2"/>
              <a:buChar char="Ø"/>
            </a:pPr>
            <a:r>
              <a:rPr lang="nl-NL" sz="2800" kern="1200" dirty="0">
                <a:solidFill>
                  <a:schemeClr val="accent6"/>
                </a:solidFill>
                <a:latin typeface="+mn-lt"/>
                <a:ea typeface="ＭＳ Ｐゴシック" panose="020B0600070205080204" pitchFamily="34" charset="-128"/>
                <a:cs typeface="+mn-cs"/>
              </a:rPr>
              <a:t> Bijvoorbeeld: verwardheid, delier</a:t>
            </a:r>
          </a:p>
          <a:p>
            <a:pPr>
              <a:buFont typeface="Arial" panose="020B0604020202020204" pitchFamily="34" charset="0"/>
              <a:buChar char="•"/>
            </a:pPr>
            <a:r>
              <a:rPr lang="nl-NL" sz="2800" kern="1200" dirty="0">
                <a:solidFill>
                  <a:schemeClr val="accent6"/>
                </a:solidFill>
                <a:latin typeface="+mn-lt"/>
                <a:ea typeface="ＭＳ Ｐゴシック" panose="020B0600070205080204" pitchFamily="34" charset="-128"/>
                <a:cs typeface="+mn-cs"/>
              </a:rPr>
              <a:t> Is er voorlichting nodig?</a:t>
            </a:r>
          </a:p>
          <a:p>
            <a:pPr>
              <a:buFont typeface="Arial" panose="020B0604020202020204" pitchFamily="34" charset="0"/>
              <a:buChar char="•"/>
            </a:pPr>
            <a:r>
              <a:rPr lang="nl-NL" sz="2800" kern="1200" dirty="0">
                <a:solidFill>
                  <a:schemeClr val="accent6"/>
                </a:solidFill>
                <a:latin typeface="+mn-lt"/>
                <a:ea typeface="ＭＳ Ｐゴシック" panose="020B0600070205080204" pitchFamily="34" charset="-128"/>
                <a:cs typeface="+mn-cs"/>
              </a:rPr>
              <a:t> Allergisch?</a:t>
            </a:r>
          </a:p>
          <a:p>
            <a:endParaRPr lang="nl-NL" dirty="0"/>
          </a:p>
        </p:txBody>
      </p:sp>
      <p:sp>
        <p:nvSpPr>
          <p:cNvPr id="4" name="Tijdelijke aanduiding voor dianummer 3"/>
          <p:cNvSpPr>
            <a:spLocks noGrp="1"/>
          </p:cNvSpPr>
          <p:nvPr>
            <p:ph type="sldNum" sz="quarter" idx="10"/>
          </p:nvPr>
        </p:nvSpPr>
        <p:spPr/>
        <p:txBody>
          <a:bodyPr/>
          <a:lstStyle/>
          <a:p>
            <a:fld id="{A0A123BE-7456-4CF7-B06C-90206A1D9DB9}" type="slidenum">
              <a:rPr lang="nl-NL" smtClean="0"/>
              <a:t>9</a:t>
            </a:fld>
            <a:endParaRPr lang="nl-NL"/>
          </a:p>
        </p:txBody>
      </p:sp>
    </p:spTree>
    <p:extLst>
      <p:ext uri="{BB962C8B-B14F-4D97-AF65-F5344CB8AC3E}">
        <p14:creationId xmlns:p14="http://schemas.microsoft.com/office/powerpoint/2010/main" val="36099017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A0A123BE-7456-4CF7-B06C-90206A1D9DB9}" type="slidenum">
              <a:rPr lang="nl-NL" smtClean="0"/>
              <a:t>12</a:t>
            </a:fld>
            <a:endParaRPr lang="nl-NL"/>
          </a:p>
        </p:txBody>
      </p:sp>
    </p:spTree>
    <p:extLst>
      <p:ext uri="{BB962C8B-B14F-4D97-AF65-F5344CB8AC3E}">
        <p14:creationId xmlns:p14="http://schemas.microsoft.com/office/powerpoint/2010/main" val="2123638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9EA1E-98C4-4A2E-AAC3-800E357DC9FE}"/>
              </a:ext>
            </a:extLst>
          </p:cNvPr>
          <p:cNvSpPr>
            <a:spLocks noGrp="1"/>
          </p:cNvSpPr>
          <p:nvPr>
            <p:ph type="ctrTitle"/>
          </p:nvPr>
        </p:nvSpPr>
        <p:spPr>
          <a:xfrm>
            <a:off x="1517904" y="1517904"/>
            <a:ext cx="9144000" cy="2798064"/>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A96B1FA-5AE6-4D57-B37B-4AA0216007F8}"/>
              </a:ext>
            </a:extLst>
          </p:cNvPr>
          <p:cNvSpPr>
            <a:spLocks noGrp="1"/>
          </p:cNvSpPr>
          <p:nvPr>
            <p:ph type="subTitle" idx="1"/>
          </p:nvPr>
        </p:nvSpPr>
        <p:spPr>
          <a:xfrm>
            <a:off x="1517904" y="4572000"/>
            <a:ext cx="9144000" cy="1527048"/>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a:extLst>
              <a:ext uri="{FF2B5EF4-FFF2-40B4-BE49-F238E27FC236}">
                <a16:creationId xmlns:a16="http://schemas.microsoft.com/office/drawing/2014/main" id="{01F49B66-DBC3-45EE-A6E1-DE10A6C186C8}"/>
              </a:ext>
            </a:extLst>
          </p:cNvPr>
          <p:cNvSpPr>
            <a:spLocks noGrp="1"/>
          </p:cNvSpPr>
          <p:nvPr>
            <p:ph type="dt" sz="half" idx="10"/>
          </p:nvPr>
        </p:nvSpPr>
        <p:spPr/>
        <p:txBody>
          <a:bodyPr/>
          <a:lstStyle/>
          <a:p>
            <a:pPr algn="r"/>
            <a:fld id="{3F9AFA87-1417-4992-ABD9-27C3BC8CC883}" type="datetimeFigureOut">
              <a:rPr lang="en-US" smtClean="0"/>
              <a:pPr algn="r"/>
              <a:t>8/29/2022</a:t>
            </a:fld>
            <a:endParaRPr lang="en-US" dirty="0"/>
          </a:p>
        </p:txBody>
      </p:sp>
      <p:sp>
        <p:nvSpPr>
          <p:cNvPr id="8" name="Footer Placeholder 7">
            <a:extLst>
              <a:ext uri="{FF2B5EF4-FFF2-40B4-BE49-F238E27FC236}">
                <a16:creationId xmlns:a16="http://schemas.microsoft.com/office/drawing/2014/main" id="{241085F0-1967-4B4F-9824-58E9F2E05125}"/>
              </a:ext>
            </a:extLst>
          </p:cNvPr>
          <p:cNvSpPr>
            <a:spLocks noGrp="1"/>
          </p:cNvSpPr>
          <p:nvPr>
            <p:ph type="ftr" sz="quarter" idx="11"/>
          </p:nvPr>
        </p:nvSpPr>
        <p:spPr/>
        <p:txBody>
          <a:bodyPr/>
          <a:lstStyle/>
          <a:p>
            <a:endParaRPr lang="en-US" sz="1000" dirty="0"/>
          </a:p>
        </p:txBody>
      </p:sp>
      <p:sp>
        <p:nvSpPr>
          <p:cNvPr id="9" name="Slide Number Placeholder 8">
            <a:extLst>
              <a:ext uri="{FF2B5EF4-FFF2-40B4-BE49-F238E27FC236}">
                <a16:creationId xmlns:a16="http://schemas.microsoft.com/office/drawing/2014/main" id="{40AEDEE5-31B5-4868-8C16-47FF43E276A4}"/>
              </a:ext>
            </a:extLst>
          </p:cNvPr>
          <p:cNvSpPr>
            <a:spLocks noGrp="1"/>
          </p:cNvSpPr>
          <p:nvPr>
            <p:ph type="sldNum" sz="quarter" idx="12"/>
          </p:nvPr>
        </p:nvSpPr>
        <p:spPr/>
        <p:txBody>
          <a:bodyPr/>
          <a:lstStyle/>
          <a:p>
            <a:fld id="{CB1E4CB7-CB13-4810-BF18-BE31AFC64F93}" type="slidenum">
              <a:rPr lang="en-US" smtClean="0"/>
              <a:pPr/>
              <a:t>‹nr.›</a:t>
            </a:fld>
            <a:endParaRPr lang="en-US" sz="1000" dirty="0"/>
          </a:p>
        </p:txBody>
      </p:sp>
    </p:spTree>
    <p:extLst>
      <p:ext uri="{BB962C8B-B14F-4D97-AF65-F5344CB8AC3E}">
        <p14:creationId xmlns:p14="http://schemas.microsoft.com/office/powerpoint/2010/main" val="1159675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F9454-6F74-46A8-B299-4AF451BFB928}"/>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6F55CA9-A0BD-4609-9307-BAF987B262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25E4293-851E-4FA2-BFF2-B646A42369DE}"/>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5" name="Footer Placeholder 4">
            <a:extLst>
              <a:ext uri="{FF2B5EF4-FFF2-40B4-BE49-F238E27FC236}">
                <a16:creationId xmlns:a16="http://schemas.microsoft.com/office/drawing/2014/main" id="{59A907F5-F26D-4A91-8D70-AB54F8B43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8ACBD8-D942-449E-A2B8-358CD1365C0A}"/>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1946223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A50897-0C2E-420B-9A38-A8D5C1D72786}"/>
              </a:ext>
            </a:extLst>
          </p:cNvPr>
          <p:cNvSpPr>
            <a:spLocks noGrp="1"/>
          </p:cNvSpPr>
          <p:nvPr>
            <p:ph type="title" orient="vert"/>
          </p:nvPr>
        </p:nvSpPr>
        <p:spPr>
          <a:xfrm>
            <a:off x="8450317" y="1517904"/>
            <a:ext cx="2220731" cy="454678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6EDB2173-32A5-4677-A08F-DAB8FD430D1A}"/>
              </a:ext>
            </a:extLst>
          </p:cNvPr>
          <p:cNvSpPr>
            <a:spLocks noGrp="1"/>
          </p:cNvSpPr>
          <p:nvPr>
            <p:ph type="body" orient="vert" idx="1"/>
          </p:nvPr>
        </p:nvSpPr>
        <p:spPr>
          <a:xfrm>
            <a:off x="1517904" y="1517904"/>
            <a:ext cx="6562553" cy="45467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3DB124D-B801-4A6A-9DAF-EBC1B98FE4F7}"/>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5" name="Footer Placeholder 4">
            <a:extLst>
              <a:ext uri="{FF2B5EF4-FFF2-40B4-BE49-F238E27FC236}">
                <a16:creationId xmlns:a16="http://schemas.microsoft.com/office/drawing/2014/main" id="{A8DAF8DF-2544-45A5-B62B-BB7948FCCA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AC232D-131E-4BE6-8E2E-BAF5A30846D6}"/>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4056641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C5BB2-C09C-49B0-BAFA-DE1801CD3E9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A47C21-944D-47FE-9519-A255188371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7CE36D-6B7B-4D5E-831E-34A4286D6E6A}"/>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5" name="Footer Placeholder 4">
            <a:extLst>
              <a:ext uri="{FF2B5EF4-FFF2-40B4-BE49-F238E27FC236}">
                <a16:creationId xmlns:a16="http://schemas.microsoft.com/office/drawing/2014/main" id="{BA2AD668-6E19-425C-88F7-AF4220662C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905C53-CF7C-4936-9E35-1BEBD683626E}"/>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3708298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46C78-A717-4E1F-A742-FD5AECA03B4B}"/>
              </a:ext>
            </a:extLst>
          </p:cNvPr>
          <p:cNvSpPr>
            <a:spLocks noGrp="1"/>
          </p:cNvSpPr>
          <p:nvPr>
            <p:ph type="title"/>
          </p:nvPr>
        </p:nvSpPr>
        <p:spPr>
          <a:xfrm>
            <a:off x="1517904" y="1517904"/>
            <a:ext cx="9144000" cy="2852737"/>
          </a:xfrm>
        </p:spPr>
        <p:txBody>
          <a:bodyPr anchor="b"/>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DA1270D-CCAE-4437-A0C0-052D111DFC80}"/>
              </a:ext>
            </a:extLst>
          </p:cNvPr>
          <p:cNvSpPr>
            <a:spLocks noGrp="1"/>
          </p:cNvSpPr>
          <p:nvPr>
            <p:ph type="body" idx="1"/>
          </p:nvPr>
        </p:nvSpPr>
        <p:spPr>
          <a:xfrm>
            <a:off x="1517904" y="4572000"/>
            <a:ext cx="91440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9F006A-7EEE-4DB0-8F92-D34C0D46C38E}"/>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5" name="Footer Placeholder 4">
            <a:extLst>
              <a:ext uri="{FF2B5EF4-FFF2-40B4-BE49-F238E27FC236}">
                <a16:creationId xmlns:a16="http://schemas.microsoft.com/office/drawing/2014/main" id="{FDA3F2ED-2B0E-44A9-8603-286CA0634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D801C-6B4E-40B6-9D6E-558192264D2E}"/>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615694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446AA-9418-4C3E-901B-8E2806122E1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997482-2CA6-4707-976E-6FD4B57BFE66}"/>
              </a:ext>
            </a:extLst>
          </p:cNvPr>
          <p:cNvSpPr>
            <a:spLocks noGrp="1"/>
          </p:cNvSpPr>
          <p:nvPr>
            <p:ph sz="half" idx="1"/>
          </p:nvPr>
        </p:nvSpPr>
        <p:spPr>
          <a:xfrm>
            <a:off x="1517904"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09652-DD12-479C-B639-9452CBA8C019}"/>
              </a:ext>
            </a:extLst>
          </p:cNvPr>
          <p:cNvSpPr>
            <a:spLocks noGrp="1"/>
          </p:cNvSpPr>
          <p:nvPr>
            <p:ph sz="half" idx="2"/>
          </p:nvPr>
        </p:nvSpPr>
        <p:spPr>
          <a:xfrm>
            <a:off x="6336792" y="2980944"/>
            <a:ext cx="4334256" cy="31181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EC7A6-AFB1-4989-A0B4-B422D5B2C69C}"/>
              </a:ext>
            </a:extLst>
          </p:cNvPr>
          <p:cNvSpPr>
            <a:spLocks noGrp="1"/>
          </p:cNvSpPr>
          <p:nvPr>
            <p:ph type="dt" sz="half" idx="10"/>
          </p:nvPr>
        </p:nvSpPr>
        <p:spPr/>
        <p:txBody>
          <a:bodyPr/>
          <a:lstStyle/>
          <a:p>
            <a:fld id="{3F9AFA87-1417-4992-ABD9-27C3BC8CC883}" type="datetimeFigureOut">
              <a:rPr lang="en-US" smtClean="0"/>
              <a:t>8/29/2022</a:t>
            </a:fld>
            <a:endParaRPr lang="en-US" dirty="0"/>
          </a:p>
        </p:txBody>
      </p:sp>
      <p:sp>
        <p:nvSpPr>
          <p:cNvPr id="6" name="Footer Placeholder 5">
            <a:extLst>
              <a:ext uri="{FF2B5EF4-FFF2-40B4-BE49-F238E27FC236}">
                <a16:creationId xmlns:a16="http://schemas.microsoft.com/office/drawing/2014/main" id="{F8D2117C-B497-4647-A66B-1887750FB53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9E8C7AF-5092-416B-B61C-F41D3C573E0C}"/>
              </a:ext>
            </a:extLst>
          </p:cNvPr>
          <p:cNvSpPr>
            <a:spLocks noGrp="1"/>
          </p:cNvSpPr>
          <p:nvPr>
            <p:ph type="sldNum" sz="quarter" idx="12"/>
          </p:nvPr>
        </p:nvSpPr>
        <p:spPr/>
        <p:txBody>
          <a:bodyPr/>
          <a:lstStyle/>
          <a:p>
            <a:fld id="{CB1E4CB7-CB13-4810-BF18-BE31AFC64F93}" type="slidenum">
              <a:rPr lang="en-US" smtClean="0"/>
              <a:t>‹nr.›</a:t>
            </a:fld>
            <a:endParaRPr lang="en-US" dirty="0"/>
          </a:p>
        </p:txBody>
      </p:sp>
    </p:spTree>
    <p:extLst>
      <p:ext uri="{BB962C8B-B14F-4D97-AF65-F5344CB8AC3E}">
        <p14:creationId xmlns:p14="http://schemas.microsoft.com/office/powerpoint/2010/main" val="2787131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E90CDE0-3FEB-42A0-8BCC-7DADE7D4A621}"/>
              </a:ext>
            </a:extLst>
          </p:cNvPr>
          <p:cNvSpPr>
            <a:spLocks noGrp="1"/>
          </p:cNvSpPr>
          <p:nvPr>
            <p:ph type="body" idx="1"/>
          </p:nvPr>
        </p:nvSpPr>
        <p:spPr>
          <a:xfrm>
            <a:off x="1517905"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778B8B-E9A3-44BE-85A6-3E316659A9B4}"/>
              </a:ext>
            </a:extLst>
          </p:cNvPr>
          <p:cNvSpPr>
            <a:spLocks noGrp="1"/>
          </p:cNvSpPr>
          <p:nvPr>
            <p:ph sz="half" idx="2"/>
          </p:nvPr>
        </p:nvSpPr>
        <p:spPr>
          <a:xfrm>
            <a:off x="1517904"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0BF1BCA-A435-4779-A6FE-15207141F519}"/>
              </a:ext>
            </a:extLst>
          </p:cNvPr>
          <p:cNvSpPr>
            <a:spLocks noGrp="1"/>
          </p:cNvSpPr>
          <p:nvPr>
            <p:ph type="body" sz="quarter" idx="3"/>
          </p:nvPr>
        </p:nvSpPr>
        <p:spPr>
          <a:xfrm>
            <a:off x="6336792" y="2944368"/>
            <a:ext cx="4334256" cy="606026"/>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9B1923-9749-49E3-88FA-75C326E6719A}"/>
              </a:ext>
            </a:extLst>
          </p:cNvPr>
          <p:cNvSpPr>
            <a:spLocks noGrp="1"/>
          </p:cNvSpPr>
          <p:nvPr>
            <p:ph sz="quarter" idx="4"/>
          </p:nvPr>
        </p:nvSpPr>
        <p:spPr>
          <a:xfrm>
            <a:off x="6336792" y="3644987"/>
            <a:ext cx="4334256" cy="24496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F3A70F0-5AFA-4C5A-812B-220C6A38DB6B}"/>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8" name="Footer Placeholder 7">
            <a:extLst>
              <a:ext uri="{FF2B5EF4-FFF2-40B4-BE49-F238E27FC236}">
                <a16:creationId xmlns:a16="http://schemas.microsoft.com/office/drawing/2014/main" id="{576AF721-83FE-4B57-B910-C395D23FDE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6A5893-52F1-44A1-AE8E-CF094DB41CFA}"/>
              </a:ext>
            </a:extLst>
          </p:cNvPr>
          <p:cNvSpPr>
            <a:spLocks noGrp="1"/>
          </p:cNvSpPr>
          <p:nvPr>
            <p:ph type="sldNum" sz="quarter" idx="12"/>
          </p:nvPr>
        </p:nvSpPr>
        <p:spPr/>
        <p:txBody>
          <a:bodyPr/>
          <a:lstStyle/>
          <a:p>
            <a:fld id="{CB1E4CB7-CB13-4810-BF18-BE31AFC64F93}" type="slidenum">
              <a:rPr lang="en-US" smtClean="0"/>
              <a:t>‹nr.›</a:t>
            </a:fld>
            <a:endParaRPr lang="en-US"/>
          </a:p>
        </p:txBody>
      </p:sp>
      <p:sp>
        <p:nvSpPr>
          <p:cNvPr id="10" name="Title 9">
            <a:extLst>
              <a:ext uri="{FF2B5EF4-FFF2-40B4-BE49-F238E27FC236}">
                <a16:creationId xmlns:a16="http://schemas.microsoft.com/office/drawing/2014/main" id="{D9D22302-83E3-4E22-93DF-1E5D463B64C3}"/>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393280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D85A6-A4E6-4160-BE43-8146A98946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BA24A80-0792-4B3B-BB5A-8B2BD91095A7}"/>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4" name="Footer Placeholder 3">
            <a:extLst>
              <a:ext uri="{FF2B5EF4-FFF2-40B4-BE49-F238E27FC236}">
                <a16:creationId xmlns:a16="http://schemas.microsoft.com/office/drawing/2014/main" id="{4526116E-7A6D-485F-9FA2-25F94D4F40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09ADCC-C5F2-4D90-B153-93DF55858291}"/>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1869896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62271-51F6-4122-9709-D279042F8846}"/>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3" name="Footer Placeholder 2">
            <a:extLst>
              <a:ext uri="{FF2B5EF4-FFF2-40B4-BE49-F238E27FC236}">
                <a16:creationId xmlns:a16="http://schemas.microsoft.com/office/drawing/2014/main" id="{452CFE08-03FE-487B-8963-9FAD3049CF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935A50-18AE-4CB1-BB10-1CBDD8A7C2C4}"/>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3559885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F683-796D-458C-9B32-A385D604DBFC}"/>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FB1F0BD-641B-4148-BCB3-2704218C80B8}"/>
              </a:ext>
            </a:extLst>
          </p:cNvPr>
          <p:cNvSpPr>
            <a:spLocks noGrp="1"/>
          </p:cNvSpPr>
          <p:nvPr>
            <p:ph idx="1"/>
          </p:nvPr>
        </p:nvSpPr>
        <p:spPr>
          <a:xfrm>
            <a:off x="5330952" y="1517904"/>
            <a:ext cx="5330952" cy="458114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B28C843-B846-4456-9720-71B7D4FF4062}"/>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3A3A03-31BD-4E7E-879A-A1C71849703C}"/>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6" name="Footer Placeholder 5">
            <a:extLst>
              <a:ext uri="{FF2B5EF4-FFF2-40B4-BE49-F238E27FC236}">
                <a16:creationId xmlns:a16="http://schemas.microsoft.com/office/drawing/2014/main" id="{4EA39078-7D38-4851-A363-B6BC179A5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FF25E-A25D-47AA-94EB-580A74F01F1F}"/>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3955639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83B4-9B31-4F73-9767-163636522F3A}"/>
              </a:ext>
            </a:extLst>
          </p:cNvPr>
          <p:cNvSpPr>
            <a:spLocks noGrp="1"/>
          </p:cNvSpPr>
          <p:nvPr>
            <p:ph type="title"/>
          </p:nvPr>
        </p:nvSpPr>
        <p:spPr>
          <a:xfrm>
            <a:off x="1517904" y="1517904"/>
            <a:ext cx="3145536" cy="1792224"/>
          </a:xfrm>
        </p:spPr>
        <p:txBody>
          <a:bodyPr anchor="b">
            <a:normAutofit/>
          </a:bodyPr>
          <a:lstStyle>
            <a:lvl1pPr>
              <a:lnSpc>
                <a:spcPct val="100000"/>
              </a:lnSpc>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BC7CFC30-8163-47A0-A97F-3F2C3A3BE73A}"/>
              </a:ext>
            </a:extLst>
          </p:cNvPr>
          <p:cNvSpPr>
            <a:spLocks noGrp="1"/>
          </p:cNvSpPr>
          <p:nvPr>
            <p:ph type="pic" idx="1"/>
          </p:nvPr>
        </p:nvSpPr>
        <p:spPr>
          <a:xfrm>
            <a:off x="5349240" y="764032"/>
            <a:ext cx="6089904" cy="5330952"/>
          </a:xfrm>
          <a:solidFill>
            <a:schemeClr val="bg1">
              <a:lumMod val="9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0AF1B390-0C23-466E-987C-26420A5F098D}"/>
              </a:ext>
            </a:extLst>
          </p:cNvPr>
          <p:cNvSpPr>
            <a:spLocks noGrp="1"/>
          </p:cNvSpPr>
          <p:nvPr>
            <p:ph type="body" sz="half" idx="2"/>
          </p:nvPr>
        </p:nvSpPr>
        <p:spPr>
          <a:xfrm>
            <a:off x="1517904" y="3483864"/>
            <a:ext cx="3145536" cy="2615184"/>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C9CA7C-B9D0-4A72-8061-1E02AA15FE86}"/>
              </a:ext>
            </a:extLst>
          </p:cNvPr>
          <p:cNvSpPr>
            <a:spLocks noGrp="1"/>
          </p:cNvSpPr>
          <p:nvPr>
            <p:ph type="dt" sz="half" idx="10"/>
          </p:nvPr>
        </p:nvSpPr>
        <p:spPr/>
        <p:txBody>
          <a:bodyPr/>
          <a:lstStyle/>
          <a:p>
            <a:fld id="{3F9AFA87-1417-4992-ABD9-27C3BC8CC883}" type="datetimeFigureOut">
              <a:rPr lang="en-US" smtClean="0"/>
              <a:t>8/29/2022</a:t>
            </a:fld>
            <a:endParaRPr lang="en-US"/>
          </a:p>
        </p:txBody>
      </p:sp>
      <p:sp>
        <p:nvSpPr>
          <p:cNvPr id="6" name="Footer Placeholder 5">
            <a:extLst>
              <a:ext uri="{FF2B5EF4-FFF2-40B4-BE49-F238E27FC236}">
                <a16:creationId xmlns:a16="http://schemas.microsoft.com/office/drawing/2014/main" id="{C53EFC84-C9FE-4BFA-9B4E-4516A13625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01A469-3EFC-4F94-8482-378582E1C14F}"/>
              </a:ext>
            </a:extLst>
          </p:cNvPr>
          <p:cNvSpPr>
            <a:spLocks noGrp="1"/>
          </p:cNvSpPr>
          <p:nvPr>
            <p:ph type="sldNum" sz="quarter" idx="12"/>
          </p:nvPr>
        </p:nvSpPr>
        <p:spPr/>
        <p:txBody>
          <a:bodyPr/>
          <a:lstStyle/>
          <a:p>
            <a:fld id="{CB1E4CB7-CB13-4810-BF18-BE31AFC64F93}" type="slidenum">
              <a:rPr lang="en-US" smtClean="0"/>
              <a:t>‹nr.›</a:t>
            </a:fld>
            <a:endParaRPr lang="en-US"/>
          </a:p>
        </p:txBody>
      </p:sp>
    </p:spTree>
    <p:extLst>
      <p:ext uri="{BB962C8B-B14F-4D97-AF65-F5344CB8AC3E}">
        <p14:creationId xmlns:p14="http://schemas.microsoft.com/office/powerpoint/2010/main" val="2532298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B1D84C-7934-4E5B-B6E4-A1D6EC299551}"/>
              </a:ext>
            </a:extLst>
          </p:cNvPr>
          <p:cNvSpPr>
            <a:spLocks noGrp="1"/>
          </p:cNvSpPr>
          <p:nvPr>
            <p:ph type="title"/>
          </p:nvPr>
        </p:nvSpPr>
        <p:spPr>
          <a:xfrm>
            <a:off x="1517904" y="1517904"/>
            <a:ext cx="9144000" cy="134416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F6A990F-40AC-447A-964A-840C94A6471A}"/>
              </a:ext>
            </a:extLst>
          </p:cNvPr>
          <p:cNvSpPr>
            <a:spLocks noGrp="1"/>
          </p:cNvSpPr>
          <p:nvPr>
            <p:ph type="body" idx="1"/>
          </p:nvPr>
        </p:nvSpPr>
        <p:spPr>
          <a:xfrm>
            <a:off x="1517904" y="2971800"/>
            <a:ext cx="9144000" cy="31272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7D832A1-FFBA-48B6-B2D0-E5414F12838B}"/>
              </a:ext>
            </a:extLst>
          </p:cNvPr>
          <p:cNvSpPr>
            <a:spLocks noGrp="1"/>
          </p:cNvSpPr>
          <p:nvPr>
            <p:ph type="dt" sz="half" idx="2"/>
          </p:nvPr>
        </p:nvSpPr>
        <p:spPr>
          <a:xfrm>
            <a:off x="8805672" y="6400800"/>
            <a:ext cx="1865376" cy="365125"/>
          </a:xfrm>
          <a:prstGeom prst="rect">
            <a:avLst/>
          </a:prstGeom>
        </p:spPr>
        <p:txBody>
          <a:bodyPr vert="horz" lIns="91440" tIns="45720" rIns="91440" bIns="45720" rtlCol="0" anchor="ctr"/>
          <a:lstStyle>
            <a:lvl1pPr algn="r">
              <a:defRPr sz="1000">
                <a:solidFill>
                  <a:schemeClr val="tx1"/>
                </a:solidFill>
              </a:defRPr>
            </a:lvl1pPr>
          </a:lstStyle>
          <a:p>
            <a:pPr algn="r"/>
            <a:fld id="{3F9AFA87-1417-4992-ABD9-27C3BC8CC883}" type="datetimeFigureOut">
              <a:rPr lang="en-US" smtClean="0"/>
              <a:pPr algn="r"/>
              <a:t>8/29/2022</a:t>
            </a:fld>
            <a:endParaRPr lang="en-US" dirty="0"/>
          </a:p>
        </p:txBody>
      </p:sp>
      <p:sp>
        <p:nvSpPr>
          <p:cNvPr id="5" name="Footer Placeholder 4">
            <a:extLst>
              <a:ext uri="{FF2B5EF4-FFF2-40B4-BE49-F238E27FC236}">
                <a16:creationId xmlns:a16="http://schemas.microsoft.com/office/drawing/2014/main" id="{0F933EC1-4EE2-4453-841C-CFDFE708948E}"/>
              </a:ext>
            </a:extLst>
          </p:cNvPr>
          <p:cNvSpPr>
            <a:spLocks noGrp="1"/>
          </p:cNvSpPr>
          <p:nvPr>
            <p:ph type="ftr" sz="quarter" idx="3"/>
          </p:nvPr>
        </p:nvSpPr>
        <p:spPr>
          <a:xfrm>
            <a:off x="758952" y="6400800"/>
            <a:ext cx="6099048" cy="365125"/>
          </a:xfrm>
          <a:prstGeom prst="rect">
            <a:avLst/>
          </a:prstGeom>
        </p:spPr>
        <p:txBody>
          <a:bodyPr vert="horz" lIns="91440" tIns="45720" rIns="91440" bIns="45720" rtlCol="0" anchor="ctr"/>
          <a:lstStyle>
            <a:lvl1pPr algn="l">
              <a:defRPr sz="1000">
                <a:solidFill>
                  <a:schemeClr val="tx1"/>
                </a:solidFill>
              </a:defRPr>
            </a:lvl1pPr>
          </a:lstStyle>
          <a:p>
            <a:endParaRPr lang="en-US" sz="1000" dirty="0"/>
          </a:p>
        </p:txBody>
      </p:sp>
      <p:sp>
        <p:nvSpPr>
          <p:cNvPr id="6" name="Slide Number Placeholder 5">
            <a:extLst>
              <a:ext uri="{FF2B5EF4-FFF2-40B4-BE49-F238E27FC236}">
                <a16:creationId xmlns:a16="http://schemas.microsoft.com/office/drawing/2014/main" id="{C3CEBA78-E732-44EF-BA0B-FC42F7931311}"/>
              </a:ext>
            </a:extLst>
          </p:cNvPr>
          <p:cNvSpPr>
            <a:spLocks noGrp="1"/>
          </p:cNvSpPr>
          <p:nvPr>
            <p:ph type="sldNum" sz="quarter" idx="4"/>
          </p:nvPr>
        </p:nvSpPr>
        <p:spPr>
          <a:xfrm>
            <a:off x="10899648" y="6400800"/>
            <a:ext cx="530352" cy="365125"/>
          </a:xfrm>
          <a:prstGeom prst="rect">
            <a:avLst/>
          </a:prstGeom>
        </p:spPr>
        <p:txBody>
          <a:bodyPr vert="horz" lIns="91440" tIns="45720" rIns="91440" bIns="45720" rtlCol="0" anchor="ctr"/>
          <a:lstStyle>
            <a:lvl1pPr algn="r">
              <a:defRPr sz="1000" b="1">
                <a:solidFill>
                  <a:schemeClr val="tx1"/>
                </a:solidFill>
              </a:defRPr>
            </a:lvl1pPr>
          </a:lstStyle>
          <a:p>
            <a:fld id="{CB1E4CB7-CB13-4810-BF18-BE31AFC64F93}" type="slidenum">
              <a:rPr lang="en-US" smtClean="0"/>
              <a:pPr/>
              <a:t>‹nr.›</a:t>
            </a:fld>
            <a:endParaRPr lang="en-US" sz="1000" dirty="0"/>
          </a:p>
        </p:txBody>
      </p:sp>
      <p:sp>
        <p:nvSpPr>
          <p:cNvPr id="8" name="Freeform: Shape 7">
            <a:extLst>
              <a:ext uri="{FF2B5EF4-FFF2-40B4-BE49-F238E27FC236}">
                <a16:creationId xmlns:a16="http://schemas.microsoft.com/office/drawing/2014/main" id="{49306479-8C4D-4E4A-A330-DFC80A8A01BE}"/>
              </a:ext>
            </a:extLst>
          </p:cNvPr>
          <p:cNvSpPr/>
          <p:nvPr/>
        </p:nvSpPr>
        <p:spPr>
          <a:xfrm>
            <a:off x="0" y="0"/>
            <a:ext cx="12192000" cy="6105524"/>
          </a:xfrm>
          <a:custGeom>
            <a:avLst/>
            <a:gdLst>
              <a:gd name="connsiteX0" fmla="*/ 0 w 12192000"/>
              <a:gd name="connsiteY0" fmla="*/ 0 h 6105524"/>
              <a:gd name="connsiteX1" fmla="*/ 12192000 w 12192000"/>
              <a:gd name="connsiteY1" fmla="*/ 0 h 6105524"/>
              <a:gd name="connsiteX2" fmla="*/ 12192000 w 12192000"/>
              <a:gd name="connsiteY2" fmla="*/ 6105524 h 6105524"/>
              <a:gd name="connsiteX3" fmla="*/ 11435080 w 12192000"/>
              <a:gd name="connsiteY3" fmla="*/ 6105524 h 6105524"/>
              <a:gd name="connsiteX4" fmla="*/ 11435080 w 12192000"/>
              <a:gd name="connsiteY4" fmla="*/ 771523 h 6105524"/>
              <a:gd name="connsiteX5" fmla="*/ 767080 w 12192000"/>
              <a:gd name="connsiteY5" fmla="*/ 771523 h 6105524"/>
              <a:gd name="connsiteX6" fmla="*/ 767080 w 12192000"/>
              <a:gd name="connsiteY6" fmla="*/ 6105524 h 6105524"/>
              <a:gd name="connsiteX7" fmla="*/ 0 w 12192000"/>
              <a:gd name="connsiteY7" fmla="*/ 6105524 h 6105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105524">
                <a:moveTo>
                  <a:pt x="0" y="0"/>
                </a:moveTo>
                <a:lnTo>
                  <a:pt x="12192000" y="0"/>
                </a:lnTo>
                <a:lnTo>
                  <a:pt x="12192000" y="6105524"/>
                </a:lnTo>
                <a:lnTo>
                  <a:pt x="11435080" y="6105524"/>
                </a:lnTo>
                <a:lnTo>
                  <a:pt x="11435080" y="771523"/>
                </a:lnTo>
                <a:lnTo>
                  <a:pt x="767080" y="771523"/>
                </a:lnTo>
                <a:lnTo>
                  <a:pt x="767080" y="6105524"/>
                </a:lnTo>
                <a:lnTo>
                  <a:pt x="0" y="6105524"/>
                </a:lnTo>
                <a:close/>
              </a:path>
            </a:pathLst>
          </a:cu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95971129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89" r:id="rId6"/>
    <p:sldLayoutId id="2147483685" r:id="rId7"/>
    <p:sldLayoutId id="2147483686" r:id="rId8"/>
    <p:sldLayoutId id="2147483687" r:id="rId9"/>
    <p:sldLayoutId id="2147483688" r:id="rId10"/>
    <p:sldLayoutId id="2147483690" r:id="rId11"/>
  </p:sldLayoutIdLst>
  <p:txStyles>
    <p:titleStyle>
      <a:lvl1pPr algn="l" defTabSz="914400" rtl="0" eaLnBrk="1" latinLnBrk="0" hangingPunct="1">
        <a:lnSpc>
          <a:spcPct val="95000"/>
        </a:lnSpc>
        <a:spcBef>
          <a:spcPct val="0"/>
        </a:spcBef>
        <a:buNone/>
        <a:defRPr sz="4200" kern="1200" spc="-50" baseline="0">
          <a:solidFill>
            <a:schemeClr val="tx1"/>
          </a:solidFill>
          <a:latin typeface="+mj-lt"/>
          <a:ea typeface="+mj-ea"/>
          <a:cs typeface="+mj-cs"/>
        </a:defRPr>
      </a:lvl1pPr>
    </p:titleStyle>
    <p:body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9B45BA4C-9B54-4496-821F-9E0985CA9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ectangle 1032">
            <a:extLst>
              <a:ext uri="{FF2B5EF4-FFF2-40B4-BE49-F238E27FC236}">
                <a16:creationId xmlns:a16="http://schemas.microsoft.com/office/drawing/2014/main" id="{85E1BB9D-FAFF-4C3E-9E44-13F8FBABCD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35" name="Freeform: Shape 1034">
            <a:extLst>
              <a:ext uri="{FF2B5EF4-FFF2-40B4-BE49-F238E27FC236}">
                <a16:creationId xmlns:a16="http://schemas.microsoft.com/office/drawing/2014/main" id="{A8DDC302-DBEC-4742-B54B-5E9AAFE969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430001" cy="6858000"/>
          </a:xfrm>
          <a:custGeom>
            <a:avLst/>
            <a:gdLst>
              <a:gd name="connsiteX0" fmla="*/ 0 w 11430001"/>
              <a:gd name="connsiteY0" fmla="*/ 0 h 6858000"/>
              <a:gd name="connsiteX1" fmla="*/ 5330522 w 11430001"/>
              <a:gd name="connsiteY1" fmla="*/ 0 h 6858000"/>
              <a:gd name="connsiteX2" fmla="*/ 5334002 w 11430001"/>
              <a:gd name="connsiteY2" fmla="*/ 0 h 6858000"/>
              <a:gd name="connsiteX3" fmla="*/ 5334002 w 11430001"/>
              <a:gd name="connsiteY3" fmla="*/ 762270 h 6858000"/>
              <a:gd name="connsiteX4" fmla="*/ 11430001 w 11430001"/>
              <a:gd name="connsiteY4" fmla="*/ 762270 h 6858000"/>
              <a:gd name="connsiteX5" fmla="*/ 11430001 w 11430001"/>
              <a:gd name="connsiteY5" fmla="*/ 6094807 h 6858000"/>
              <a:gd name="connsiteX6" fmla="*/ 5330522 w 11430001"/>
              <a:gd name="connsiteY6" fmla="*/ 6094807 h 6858000"/>
              <a:gd name="connsiteX7" fmla="*/ 5330522 w 11430001"/>
              <a:gd name="connsiteY7" fmla="*/ 6858000 h 6858000"/>
              <a:gd name="connsiteX8" fmla="*/ 0 w 11430001"/>
              <a:gd name="connsiteY8" fmla="*/ 6858000 h 6858000"/>
              <a:gd name="connsiteX9" fmla="*/ 0 w 11430001"/>
              <a:gd name="connsiteY9" fmla="*/ 609480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01" h="6858000">
                <a:moveTo>
                  <a:pt x="0" y="0"/>
                </a:moveTo>
                <a:lnTo>
                  <a:pt x="5330522" y="0"/>
                </a:lnTo>
                <a:lnTo>
                  <a:pt x="5334002" y="0"/>
                </a:lnTo>
                <a:lnTo>
                  <a:pt x="5334002" y="762270"/>
                </a:lnTo>
                <a:lnTo>
                  <a:pt x="11430001" y="762270"/>
                </a:lnTo>
                <a:lnTo>
                  <a:pt x="11430001" y="6094807"/>
                </a:lnTo>
                <a:lnTo>
                  <a:pt x="5330522" y="6094807"/>
                </a:lnTo>
                <a:lnTo>
                  <a:pt x="5330522" y="6858000"/>
                </a:lnTo>
                <a:lnTo>
                  <a:pt x="0" y="6858000"/>
                </a:lnTo>
                <a:lnTo>
                  <a:pt x="0" y="6094807"/>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p:cNvSpPr>
            <a:spLocks noGrp="1"/>
          </p:cNvSpPr>
          <p:nvPr>
            <p:ph type="ctrTitle"/>
          </p:nvPr>
        </p:nvSpPr>
        <p:spPr>
          <a:xfrm>
            <a:off x="6082616" y="1517904"/>
            <a:ext cx="4579288" cy="2796945"/>
          </a:xfrm>
        </p:spPr>
        <p:txBody>
          <a:bodyPr>
            <a:normAutofit/>
          </a:bodyPr>
          <a:lstStyle/>
          <a:p>
            <a:pPr algn="l"/>
            <a:r>
              <a:rPr lang="nl-NL" sz="4200"/>
              <a:t>Het Medicatieproces</a:t>
            </a:r>
          </a:p>
        </p:txBody>
      </p:sp>
      <p:pic>
        <p:nvPicPr>
          <p:cNvPr id="1026" name="Picture 2" descr="Afbeeldingsresultaat voor medicijnen delen keten"/>
          <p:cNvPicPr>
            <a:picLocks noChangeAspect="1" noChangeArrowheads="1"/>
          </p:cNvPicPr>
          <p:nvPr/>
        </p:nvPicPr>
        <p:blipFill rotWithShape="1">
          <a:blip r:embed="rId2">
            <a:extLst>
              <a:ext uri="{28A0092B-C50C-407E-A947-70E740481C1C}">
                <a14:useLocalDpi xmlns:a14="http://schemas.microsoft.com/office/drawing/2010/main" val="0"/>
              </a:ext>
            </a:extLst>
          </a:blip>
          <a:srcRect l="149" r="3" b="3"/>
          <a:stretch/>
        </p:blipFill>
        <p:spPr bwMode="auto">
          <a:xfrm>
            <a:off x="20" y="758953"/>
            <a:ext cx="5327883" cy="5335854"/>
          </a:xfrm>
          <a:prstGeom prst="rect">
            <a:avLst/>
          </a:prstGeom>
          <a:noFill/>
          <a:extLst>
            <a:ext uri="{909E8E84-426E-40DD-AFC4-6F175D3DCCD1}">
              <a14:hiddenFill xmlns:a14="http://schemas.microsoft.com/office/drawing/2010/main">
                <a:solidFill>
                  <a:srgbClr val="FFFFFF"/>
                </a:solidFill>
              </a14:hiddenFill>
            </a:ext>
          </a:extLst>
        </p:spPr>
      </p:pic>
      <p:sp>
        <p:nvSpPr>
          <p:cNvPr id="3" name="Ondertitel 2"/>
          <p:cNvSpPr>
            <a:spLocks noGrp="1"/>
          </p:cNvSpPr>
          <p:nvPr>
            <p:ph type="subTitle" idx="1"/>
          </p:nvPr>
        </p:nvSpPr>
        <p:spPr>
          <a:xfrm>
            <a:off x="17089631" y="12129281"/>
            <a:ext cx="1201497" cy="506029"/>
          </a:xfrm>
        </p:spPr>
        <p:txBody>
          <a:bodyPr/>
          <a:lstStyle/>
          <a:p>
            <a:endParaRPr lang="nl-NL" dirty="0"/>
          </a:p>
        </p:txBody>
      </p:sp>
    </p:spTree>
    <p:extLst>
      <p:ext uri="{BB962C8B-B14F-4D97-AF65-F5344CB8AC3E}">
        <p14:creationId xmlns:p14="http://schemas.microsoft.com/office/powerpoint/2010/main" val="3699360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3B272257-593A-402F-88FA-F1DECD9E3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192000" cy="6095999"/>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BD7BDD5-223F-A0E9-451D-187F07435BB4}"/>
              </a:ext>
            </a:extLst>
          </p:cNvPr>
          <p:cNvSpPr>
            <a:spLocks noGrp="1"/>
          </p:cNvSpPr>
          <p:nvPr>
            <p:ph type="title"/>
          </p:nvPr>
        </p:nvSpPr>
        <p:spPr>
          <a:xfrm>
            <a:off x="762000" y="1517650"/>
            <a:ext cx="9899650" cy="1344613"/>
          </a:xfrm>
        </p:spPr>
        <p:txBody>
          <a:bodyPr>
            <a:normAutofit/>
          </a:bodyPr>
          <a:lstStyle/>
          <a:p>
            <a:pPr algn="ctr"/>
            <a:r>
              <a:rPr lang="nl-NL" sz="4000" dirty="0"/>
              <a:t>Opdracht: lootjes medicatieproces</a:t>
            </a:r>
          </a:p>
        </p:txBody>
      </p:sp>
      <p:sp>
        <p:nvSpPr>
          <p:cNvPr id="3" name="Tijdelijke aanduiding voor inhoud 2">
            <a:extLst>
              <a:ext uri="{FF2B5EF4-FFF2-40B4-BE49-F238E27FC236}">
                <a16:creationId xmlns:a16="http://schemas.microsoft.com/office/drawing/2014/main" id="{62C9F34F-212E-E152-2C9B-45815FF93078}"/>
              </a:ext>
            </a:extLst>
          </p:cNvPr>
          <p:cNvSpPr>
            <a:spLocks noGrp="1"/>
          </p:cNvSpPr>
          <p:nvPr>
            <p:ph idx="1"/>
          </p:nvPr>
        </p:nvSpPr>
        <p:spPr>
          <a:xfrm>
            <a:off x="762000" y="2970213"/>
            <a:ext cx="9899650" cy="3125787"/>
          </a:xfrm>
        </p:spPr>
        <p:txBody>
          <a:bodyPr>
            <a:normAutofit/>
          </a:bodyPr>
          <a:lstStyle/>
          <a:p>
            <a:r>
              <a:rPr lang="nl-NL" sz="2400"/>
              <a:t>Opdracht:</a:t>
            </a:r>
            <a:br>
              <a:rPr lang="nl-NL" sz="2400"/>
            </a:br>
            <a:r>
              <a:rPr lang="nl-NL" sz="2400"/>
              <a:t>Iedereen pakt een lootje met daarop een stap in het medicijnproces.</a:t>
            </a:r>
            <a:br>
              <a:rPr lang="nl-NL" sz="2400"/>
            </a:br>
            <a:r>
              <a:rPr lang="nl-NL" sz="2400"/>
              <a:t>Bepaal met elkaar op welke volgorde jullie moeten gaan staan. Als jullie op volgorde staan, bespreek dan per stap wat dit inhoud en wie verantwoordelijk is en wat er fout kan gaan. </a:t>
            </a:r>
          </a:p>
          <a:p>
            <a:r>
              <a:rPr lang="nl-NL" sz="2400"/>
              <a:t>De docent bespreekt in de volgende dia wat de antwoorden zijn.</a:t>
            </a:r>
          </a:p>
        </p:txBody>
      </p:sp>
    </p:spTree>
    <p:extLst>
      <p:ext uri="{BB962C8B-B14F-4D97-AF65-F5344CB8AC3E}">
        <p14:creationId xmlns:p14="http://schemas.microsoft.com/office/powerpoint/2010/main" val="124463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65CDAFE1-059B-49EF-8E73-47DED29BD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0" cy="6105523"/>
          </a:xfrm>
          <a:custGeom>
            <a:avLst/>
            <a:gdLst>
              <a:gd name="connsiteX0" fmla="*/ 0 w 11430000"/>
              <a:gd name="connsiteY0" fmla="*/ 0 h 6105523"/>
              <a:gd name="connsiteX1" fmla="*/ 7267575 w 11430000"/>
              <a:gd name="connsiteY1" fmla="*/ 0 h 6105523"/>
              <a:gd name="connsiteX2" fmla="*/ 7267575 w 11430000"/>
              <a:gd name="connsiteY2" fmla="*/ 762000 h 6105523"/>
              <a:gd name="connsiteX3" fmla="*/ 11430000 w 11430000"/>
              <a:gd name="connsiteY3" fmla="*/ 762000 h 6105523"/>
              <a:gd name="connsiteX4" fmla="*/ 11430000 w 11430000"/>
              <a:gd name="connsiteY4" fmla="*/ 6105523 h 6105523"/>
              <a:gd name="connsiteX5" fmla="*/ 7267575 w 11430000"/>
              <a:gd name="connsiteY5" fmla="*/ 6105523 h 6105523"/>
              <a:gd name="connsiteX6" fmla="*/ 5334000 w 11430000"/>
              <a:gd name="connsiteY6" fmla="*/ 6105523 h 6105523"/>
              <a:gd name="connsiteX7" fmla="*/ 0 w 11430000"/>
              <a:gd name="connsiteY7" fmla="*/ 6105523 h 610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30000" h="6105523">
                <a:moveTo>
                  <a:pt x="0" y="0"/>
                </a:moveTo>
                <a:lnTo>
                  <a:pt x="7267575" y="0"/>
                </a:lnTo>
                <a:lnTo>
                  <a:pt x="7267575" y="762000"/>
                </a:lnTo>
                <a:lnTo>
                  <a:pt x="11430000" y="762000"/>
                </a:lnTo>
                <a:lnTo>
                  <a:pt x="11430000" y="6105523"/>
                </a:lnTo>
                <a:lnTo>
                  <a:pt x="7267575" y="6105523"/>
                </a:lnTo>
                <a:lnTo>
                  <a:pt x="5334000" y="6105523"/>
                </a:lnTo>
                <a:lnTo>
                  <a:pt x="0" y="6105523"/>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20" name="Tijdelijke aanduiding voor inhoud 3">
            <a:extLst>
              <a:ext uri="{FF2B5EF4-FFF2-40B4-BE49-F238E27FC236}">
                <a16:creationId xmlns:a16="http://schemas.microsoft.com/office/drawing/2014/main" id="{63BCB081-2F14-DE4F-8AB5-CD99A0BCDEBD}"/>
              </a:ext>
            </a:extLst>
          </p:cNvPr>
          <p:cNvGraphicFramePr>
            <a:graphicFrameLocks/>
          </p:cNvGraphicFramePr>
          <p:nvPr>
            <p:extLst>
              <p:ext uri="{D42A27DB-BD31-4B8C-83A1-F6EECF244321}">
                <p14:modId xmlns:p14="http://schemas.microsoft.com/office/powerpoint/2010/main" val="3163877172"/>
              </p:ext>
            </p:extLst>
          </p:nvPr>
        </p:nvGraphicFramePr>
        <p:xfrm>
          <a:off x="1231636" y="767692"/>
          <a:ext cx="9591352" cy="5714070"/>
        </p:xfrm>
        <a:graphic>
          <a:graphicData uri="http://schemas.openxmlformats.org/drawingml/2006/table">
            <a:tbl>
              <a:tblPr firstRow="1" firstCol="1" bandRow="1">
                <a:tableStyleId>{BC89EF96-8CEA-46FF-86C4-4CE0E7609802}</a:tableStyleId>
              </a:tblPr>
              <a:tblGrid>
                <a:gridCol w="3196482">
                  <a:extLst>
                    <a:ext uri="{9D8B030D-6E8A-4147-A177-3AD203B41FA5}">
                      <a16:colId xmlns:a16="http://schemas.microsoft.com/office/drawing/2014/main" val="20000"/>
                    </a:ext>
                  </a:extLst>
                </a:gridCol>
                <a:gridCol w="3197435">
                  <a:extLst>
                    <a:ext uri="{9D8B030D-6E8A-4147-A177-3AD203B41FA5}">
                      <a16:colId xmlns:a16="http://schemas.microsoft.com/office/drawing/2014/main" val="20001"/>
                    </a:ext>
                  </a:extLst>
                </a:gridCol>
                <a:gridCol w="3197435">
                  <a:extLst>
                    <a:ext uri="{9D8B030D-6E8A-4147-A177-3AD203B41FA5}">
                      <a16:colId xmlns:a16="http://schemas.microsoft.com/office/drawing/2014/main" val="20002"/>
                    </a:ext>
                  </a:extLst>
                </a:gridCol>
              </a:tblGrid>
              <a:tr h="926550">
                <a:tc>
                  <a:txBody>
                    <a:bodyPr/>
                    <a:lstStyle/>
                    <a:p>
                      <a:pPr>
                        <a:lnSpc>
                          <a:spcPct val="107000"/>
                        </a:lnSpc>
                        <a:spcAft>
                          <a:spcPts val="0"/>
                        </a:spcAft>
                      </a:pPr>
                      <a:r>
                        <a:rPr lang="nl-NL" sz="1400" b="1" dirty="0">
                          <a:effectLst/>
                          <a:latin typeface="Calibri" panose="020F0502020204030204" pitchFamily="34" charset="0"/>
                        </a:rPr>
                        <a:t>1 </a:t>
                      </a:r>
                    </a:p>
                    <a:p>
                      <a:pPr>
                        <a:lnSpc>
                          <a:spcPct val="107000"/>
                        </a:lnSpc>
                        <a:spcAft>
                          <a:spcPts val="0"/>
                        </a:spcAft>
                      </a:pPr>
                      <a:r>
                        <a:rPr lang="nl-NL" sz="1400" b="0" dirty="0">
                          <a:effectLst/>
                          <a:latin typeface="Calibri" panose="020F0502020204030204" pitchFamily="34" charset="0"/>
                        </a:rPr>
                        <a:t>Medicijnen inventariseren in anamnesegesprek</a:t>
                      </a:r>
                    </a:p>
                    <a:p>
                      <a:pPr>
                        <a:lnSpc>
                          <a:spcPct val="107000"/>
                        </a:lnSpc>
                        <a:spcAft>
                          <a:spcPts val="0"/>
                        </a:spcAft>
                      </a:pPr>
                      <a:r>
                        <a:rPr lang="nl-NL" sz="1400" b="0" dirty="0">
                          <a:effectLst/>
                          <a:latin typeface="Calibri" panose="020F0502020204030204" pitchFamily="34" charset="0"/>
                        </a:rPr>
                        <a:t> </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2 </a:t>
                      </a:r>
                    </a:p>
                    <a:p>
                      <a:pPr>
                        <a:lnSpc>
                          <a:spcPct val="107000"/>
                        </a:lnSpc>
                        <a:spcAft>
                          <a:spcPts val="0"/>
                        </a:spcAft>
                      </a:pPr>
                      <a:r>
                        <a:rPr lang="nl-NL" sz="1400" b="0" dirty="0">
                          <a:effectLst/>
                          <a:latin typeface="Calibri" panose="020F0502020204030204" pitchFamily="34" charset="0"/>
                        </a:rPr>
                        <a:t>Recept voorschrijven</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3 </a:t>
                      </a:r>
                    </a:p>
                    <a:p>
                      <a:pPr>
                        <a:lnSpc>
                          <a:spcPct val="107000"/>
                        </a:lnSpc>
                        <a:spcAft>
                          <a:spcPts val="0"/>
                        </a:spcAft>
                      </a:pPr>
                      <a:r>
                        <a:rPr lang="nl-NL" sz="1400" b="0" dirty="0">
                          <a:effectLst/>
                          <a:latin typeface="Calibri" panose="020F0502020204030204" pitchFamily="34" charset="0"/>
                        </a:rPr>
                        <a:t>Recept wordt geprint</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extLst>
                  <a:ext uri="{0D108BD9-81ED-4DB2-BD59-A6C34878D82A}">
                    <a16:rowId xmlns:a16="http://schemas.microsoft.com/office/drawing/2014/main" val="10000"/>
                  </a:ext>
                </a:extLst>
              </a:tr>
              <a:tr h="959650">
                <a:tc>
                  <a:txBody>
                    <a:bodyPr/>
                    <a:lstStyle/>
                    <a:p>
                      <a:pPr>
                        <a:lnSpc>
                          <a:spcPct val="107000"/>
                        </a:lnSpc>
                        <a:spcAft>
                          <a:spcPts val="0"/>
                        </a:spcAft>
                      </a:pPr>
                      <a:r>
                        <a:rPr lang="nl-NL" sz="1400" b="1" dirty="0">
                          <a:effectLst/>
                          <a:latin typeface="Calibri" panose="020F0502020204030204" pitchFamily="34" charset="0"/>
                        </a:rPr>
                        <a:t> 4 </a:t>
                      </a:r>
                    </a:p>
                    <a:p>
                      <a:pPr>
                        <a:lnSpc>
                          <a:spcPct val="107000"/>
                        </a:lnSpc>
                        <a:spcAft>
                          <a:spcPts val="0"/>
                        </a:spcAft>
                      </a:pPr>
                      <a:r>
                        <a:rPr lang="nl-NL" sz="1400" b="0" dirty="0">
                          <a:effectLst/>
                          <a:latin typeface="Calibri" panose="020F0502020204030204" pitchFamily="34" charset="0"/>
                        </a:rPr>
                        <a:t>Recept inplakken en/of nieuwe medicatielijst uitdraaien</a:t>
                      </a:r>
                    </a:p>
                    <a:p>
                      <a:pPr>
                        <a:lnSpc>
                          <a:spcPct val="107000"/>
                        </a:lnSpc>
                        <a:spcAft>
                          <a:spcPts val="0"/>
                        </a:spcAft>
                      </a:pPr>
                      <a:r>
                        <a:rPr lang="nl-NL" sz="1400" b="0" dirty="0">
                          <a:effectLst/>
                          <a:latin typeface="Calibri" panose="020F0502020204030204" pitchFamily="34" charset="0"/>
                        </a:rPr>
                        <a:t> </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5</a:t>
                      </a:r>
                    </a:p>
                    <a:p>
                      <a:pPr>
                        <a:lnSpc>
                          <a:spcPct val="107000"/>
                        </a:lnSpc>
                        <a:spcAft>
                          <a:spcPts val="0"/>
                        </a:spcAft>
                      </a:pPr>
                      <a:r>
                        <a:rPr lang="nl-NL" sz="1400" b="0" dirty="0">
                          <a:effectLst/>
                          <a:latin typeface="Calibri" panose="020F0502020204030204" pitchFamily="34" charset="0"/>
                        </a:rPr>
                        <a:t>Medicijn wordt klaargemaakt bij apotheek</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6</a:t>
                      </a:r>
                    </a:p>
                    <a:p>
                      <a:pPr>
                        <a:lnSpc>
                          <a:spcPct val="107000"/>
                        </a:lnSpc>
                        <a:spcAft>
                          <a:spcPts val="0"/>
                        </a:spcAft>
                      </a:pPr>
                      <a:r>
                        <a:rPr lang="nl-NL" sz="1400" b="0" dirty="0">
                          <a:effectLst/>
                          <a:latin typeface="Calibri" panose="020F0502020204030204" pitchFamily="34" charset="0"/>
                        </a:rPr>
                        <a:t>Medicijn ophalen</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extLst>
                  <a:ext uri="{0D108BD9-81ED-4DB2-BD59-A6C34878D82A}">
                    <a16:rowId xmlns:a16="http://schemas.microsoft.com/office/drawing/2014/main" val="10001"/>
                  </a:ext>
                </a:extLst>
              </a:tr>
              <a:tr h="959650">
                <a:tc>
                  <a:txBody>
                    <a:bodyPr/>
                    <a:lstStyle/>
                    <a:p>
                      <a:pPr>
                        <a:lnSpc>
                          <a:spcPct val="107000"/>
                        </a:lnSpc>
                        <a:spcAft>
                          <a:spcPts val="0"/>
                        </a:spcAft>
                      </a:pPr>
                      <a:r>
                        <a:rPr lang="nl-NL" sz="1400" b="0" dirty="0">
                          <a:effectLst/>
                          <a:latin typeface="Calibri" panose="020F0502020204030204" pitchFamily="34" charset="0"/>
                        </a:rPr>
                        <a:t> </a:t>
                      </a:r>
                      <a:r>
                        <a:rPr lang="nl-NL" sz="1400" b="1" dirty="0">
                          <a:effectLst/>
                          <a:latin typeface="Calibri" panose="020F0502020204030204" pitchFamily="34" charset="0"/>
                        </a:rPr>
                        <a:t>7</a:t>
                      </a:r>
                    </a:p>
                    <a:p>
                      <a:pPr>
                        <a:lnSpc>
                          <a:spcPct val="107000"/>
                        </a:lnSpc>
                        <a:spcAft>
                          <a:spcPts val="0"/>
                        </a:spcAft>
                      </a:pPr>
                      <a:r>
                        <a:rPr lang="nl-NL" sz="1400" b="0" dirty="0">
                          <a:effectLst/>
                          <a:latin typeface="Calibri" panose="020F0502020204030204" pitchFamily="34" charset="0"/>
                        </a:rPr>
                        <a:t>Medicijn uitzetten voor 24 u en/of neerzetten in kastje cliënt</a:t>
                      </a:r>
                    </a:p>
                    <a:p>
                      <a:pPr>
                        <a:lnSpc>
                          <a:spcPct val="107000"/>
                        </a:lnSpc>
                        <a:spcAft>
                          <a:spcPts val="0"/>
                        </a:spcAft>
                      </a:pPr>
                      <a:r>
                        <a:rPr lang="nl-NL" sz="1400" b="0" dirty="0">
                          <a:effectLst/>
                          <a:latin typeface="Calibri" panose="020F0502020204030204" pitchFamily="34" charset="0"/>
                        </a:rPr>
                        <a:t> </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8</a:t>
                      </a:r>
                    </a:p>
                    <a:p>
                      <a:pPr>
                        <a:lnSpc>
                          <a:spcPct val="107000"/>
                        </a:lnSpc>
                        <a:spcAft>
                          <a:spcPts val="0"/>
                        </a:spcAft>
                      </a:pPr>
                      <a:r>
                        <a:rPr lang="nl-NL" sz="1400" b="0" dirty="0">
                          <a:effectLst/>
                          <a:latin typeface="Calibri" panose="020F0502020204030204" pitchFamily="34" charset="0"/>
                        </a:rPr>
                        <a:t>Medicatie wordt gedeeld op voorgeschreven tijd</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9</a:t>
                      </a:r>
                    </a:p>
                    <a:p>
                      <a:pPr>
                        <a:lnSpc>
                          <a:spcPct val="107000"/>
                        </a:lnSpc>
                        <a:spcAft>
                          <a:spcPts val="0"/>
                        </a:spcAft>
                      </a:pPr>
                      <a:r>
                        <a:rPr lang="nl-NL" sz="1400" b="0" dirty="0">
                          <a:effectLst/>
                          <a:latin typeface="Calibri" panose="020F0502020204030204" pitchFamily="34" charset="0"/>
                        </a:rPr>
                        <a:t>Medicatie wordt gecheckt door 2</a:t>
                      </a:r>
                      <a:r>
                        <a:rPr lang="nl-NL" sz="1400" b="0" baseline="30000" dirty="0">
                          <a:effectLst/>
                          <a:latin typeface="Calibri" panose="020F0502020204030204" pitchFamily="34" charset="0"/>
                        </a:rPr>
                        <a:t>e</a:t>
                      </a:r>
                      <a:r>
                        <a:rPr lang="nl-NL" sz="1400" b="0" dirty="0">
                          <a:effectLst/>
                          <a:latin typeface="Calibri" panose="020F0502020204030204" pitchFamily="34" charset="0"/>
                        </a:rPr>
                        <a:t> collega</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extLst>
                  <a:ext uri="{0D108BD9-81ED-4DB2-BD59-A6C34878D82A}">
                    <a16:rowId xmlns:a16="http://schemas.microsoft.com/office/drawing/2014/main" val="10002"/>
                  </a:ext>
                </a:extLst>
              </a:tr>
              <a:tr h="717055">
                <a:tc>
                  <a:txBody>
                    <a:bodyPr/>
                    <a:lstStyle/>
                    <a:p>
                      <a:pPr>
                        <a:lnSpc>
                          <a:spcPct val="107000"/>
                        </a:lnSpc>
                        <a:spcAft>
                          <a:spcPts val="0"/>
                        </a:spcAft>
                      </a:pPr>
                      <a:r>
                        <a:rPr lang="nl-NL" sz="1400" b="0" dirty="0">
                          <a:effectLst/>
                          <a:latin typeface="Calibri" panose="020F0502020204030204" pitchFamily="34" charset="0"/>
                        </a:rPr>
                        <a:t> </a:t>
                      </a:r>
                      <a:r>
                        <a:rPr lang="nl-NL" sz="1400" b="1" dirty="0">
                          <a:effectLst/>
                          <a:latin typeface="Calibri" panose="020F0502020204030204" pitchFamily="34" charset="0"/>
                        </a:rPr>
                        <a:t>10</a:t>
                      </a:r>
                    </a:p>
                    <a:p>
                      <a:pPr>
                        <a:lnSpc>
                          <a:spcPct val="107000"/>
                        </a:lnSpc>
                        <a:spcAft>
                          <a:spcPts val="0"/>
                        </a:spcAft>
                      </a:pPr>
                      <a:r>
                        <a:rPr lang="nl-NL" sz="1400" b="0" dirty="0">
                          <a:effectLst/>
                          <a:latin typeface="Calibri" panose="020F0502020204030204" pitchFamily="34" charset="0"/>
                        </a:rPr>
                        <a:t>Medicatie wordt aangereikt en/of toegediend</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0" dirty="0">
                          <a:effectLst/>
                          <a:latin typeface="Calibri" panose="020F0502020204030204" pitchFamily="34" charset="0"/>
                        </a:rPr>
                        <a:t> </a:t>
                      </a:r>
                      <a:r>
                        <a:rPr lang="nl-NL" sz="1400" b="1" dirty="0">
                          <a:effectLst/>
                          <a:latin typeface="Calibri" panose="020F0502020204030204" pitchFamily="34" charset="0"/>
                        </a:rPr>
                        <a:t>11</a:t>
                      </a:r>
                    </a:p>
                    <a:p>
                      <a:pPr>
                        <a:lnSpc>
                          <a:spcPct val="107000"/>
                        </a:lnSpc>
                        <a:spcAft>
                          <a:spcPts val="0"/>
                        </a:spcAft>
                      </a:pPr>
                      <a:r>
                        <a:rPr lang="nl-NL" sz="1400" b="0" dirty="0">
                          <a:effectLst/>
                          <a:latin typeface="Calibri" panose="020F0502020204030204" pitchFamily="34" charset="0"/>
                        </a:rPr>
                        <a:t>Zorgvrager wordt gevraagd of informatie nodig is/alles duidelijk is</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0" dirty="0">
                          <a:effectLst/>
                          <a:latin typeface="Calibri" panose="020F0502020204030204" pitchFamily="34" charset="0"/>
                        </a:rPr>
                        <a:t> </a:t>
                      </a:r>
                      <a:r>
                        <a:rPr lang="nl-NL" sz="1400" b="1" dirty="0">
                          <a:effectLst/>
                          <a:latin typeface="Calibri" panose="020F0502020204030204" pitchFamily="34" charset="0"/>
                        </a:rPr>
                        <a:t>12</a:t>
                      </a:r>
                    </a:p>
                    <a:p>
                      <a:pPr>
                        <a:lnSpc>
                          <a:spcPct val="107000"/>
                        </a:lnSpc>
                        <a:spcAft>
                          <a:spcPts val="0"/>
                        </a:spcAft>
                      </a:pPr>
                      <a:r>
                        <a:rPr lang="nl-NL" sz="1400" b="0" dirty="0">
                          <a:effectLst/>
                          <a:latin typeface="Calibri" panose="020F0502020204030204" pitchFamily="34" charset="0"/>
                        </a:rPr>
                        <a:t>Zorgvrager neemt medicatie in</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extLst>
                  <a:ext uri="{0D108BD9-81ED-4DB2-BD59-A6C34878D82A}">
                    <a16:rowId xmlns:a16="http://schemas.microsoft.com/office/drawing/2014/main" val="10003"/>
                  </a:ext>
                </a:extLst>
              </a:tr>
              <a:tr h="717055">
                <a:tc>
                  <a:txBody>
                    <a:bodyPr/>
                    <a:lstStyle/>
                    <a:p>
                      <a:pPr>
                        <a:lnSpc>
                          <a:spcPct val="107000"/>
                        </a:lnSpc>
                        <a:spcAft>
                          <a:spcPts val="0"/>
                        </a:spcAft>
                      </a:pPr>
                      <a:r>
                        <a:rPr lang="nl-NL" sz="1400" b="1" dirty="0">
                          <a:effectLst/>
                          <a:latin typeface="Calibri" panose="020F0502020204030204" pitchFamily="34" charset="0"/>
                        </a:rPr>
                        <a:t> 13</a:t>
                      </a:r>
                    </a:p>
                    <a:p>
                      <a:pPr>
                        <a:lnSpc>
                          <a:spcPct val="107000"/>
                        </a:lnSpc>
                        <a:spcAft>
                          <a:spcPts val="0"/>
                        </a:spcAft>
                      </a:pPr>
                      <a:r>
                        <a:rPr lang="nl-NL" sz="1400" b="0" dirty="0">
                          <a:effectLst/>
                          <a:latin typeface="Calibri" panose="020F0502020204030204" pitchFamily="34" charset="0"/>
                        </a:rPr>
                        <a:t>Medicatie wordt afgetekend op medicatielijst</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14</a:t>
                      </a:r>
                    </a:p>
                    <a:p>
                      <a:pPr>
                        <a:lnSpc>
                          <a:spcPct val="107000"/>
                        </a:lnSpc>
                        <a:spcAft>
                          <a:spcPts val="0"/>
                        </a:spcAft>
                      </a:pPr>
                      <a:r>
                        <a:rPr lang="nl-NL" sz="1400" b="0" dirty="0">
                          <a:effectLst/>
                          <a:latin typeface="Calibri" panose="020F0502020204030204" pitchFamily="34" charset="0"/>
                        </a:rPr>
                        <a:t>Medicatie wordt door 2</a:t>
                      </a:r>
                      <a:r>
                        <a:rPr lang="nl-NL" sz="1400" b="0" baseline="30000" dirty="0">
                          <a:effectLst/>
                          <a:latin typeface="Calibri" panose="020F0502020204030204" pitchFamily="34" charset="0"/>
                        </a:rPr>
                        <a:t>e</a:t>
                      </a:r>
                      <a:r>
                        <a:rPr lang="nl-NL" sz="1400" b="0" dirty="0">
                          <a:effectLst/>
                          <a:latin typeface="Calibri" panose="020F0502020204030204" pitchFamily="34" charset="0"/>
                        </a:rPr>
                        <a:t> collega afgetekend (bij verplichte dubbelcheck)</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15</a:t>
                      </a:r>
                    </a:p>
                    <a:p>
                      <a:pPr>
                        <a:lnSpc>
                          <a:spcPct val="107000"/>
                        </a:lnSpc>
                        <a:spcAft>
                          <a:spcPts val="0"/>
                        </a:spcAft>
                      </a:pPr>
                      <a:r>
                        <a:rPr lang="nl-NL" sz="1400" b="0" dirty="0">
                          <a:effectLst/>
                          <a:latin typeface="Calibri" panose="020F0502020204030204" pitchFamily="34" charset="0"/>
                        </a:rPr>
                        <a:t>(Bij)werking van het medicijn wordt geobserveerd</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extLst>
                  <a:ext uri="{0D108BD9-81ED-4DB2-BD59-A6C34878D82A}">
                    <a16:rowId xmlns:a16="http://schemas.microsoft.com/office/drawing/2014/main" val="10004"/>
                  </a:ext>
                </a:extLst>
              </a:tr>
              <a:tr h="717055">
                <a:tc>
                  <a:txBody>
                    <a:bodyPr/>
                    <a:lstStyle/>
                    <a:p>
                      <a:pPr>
                        <a:lnSpc>
                          <a:spcPct val="107000"/>
                        </a:lnSpc>
                        <a:spcAft>
                          <a:spcPts val="0"/>
                        </a:spcAft>
                      </a:pPr>
                      <a:r>
                        <a:rPr lang="nl-NL" sz="1400" b="0" dirty="0">
                          <a:effectLst/>
                          <a:latin typeface="Calibri" panose="020F0502020204030204" pitchFamily="34" charset="0"/>
                        </a:rPr>
                        <a:t> </a:t>
                      </a:r>
                      <a:r>
                        <a:rPr lang="nl-NL" sz="1400" b="1" dirty="0">
                          <a:effectLst/>
                          <a:latin typeface="Calibri" panose="020F0502020204030204" pitchFamily="34" charset="0"/>
                        </a:rPr>
                        <a:t>16</a:t>
                      </a:r>
                    </a:p>
                    <a:p>
                      <a:pPr>
                        <a:lnSpc>
                          <a:spcPct val="107000"/>
                        </a:lnSpc>
                        <a:spcAft>
                          <a:spcPts val="0"/>
                        </a:spcAft>
                      </a:pPr>
                      <a:r>
                        <a:rPr lang="nl-NL" sz="1400" b="0" dirty="0">
                          <a:effectLst/>
                          <a:latin typeface="Calibri" panose="020F0502020204030204" pitchFamily="34" charset="0"/>
                        </a:rPr>
                        <a:t>(Bij)werking van het medicijn wordt gerapporteerd</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17</a:t>
                      </a:r>
                    </a:p>
                    <a:p>
                      <a:pPr>
                        <a:lnSpc>
                          <a:spcPct val="107000"/>
                        </a:lnSpc>
                        <a:spcAft>
                          <a:spcPts val="0"/>
                        </a:spcAft>
                      </a:pPr>
                      <a:r>
                        <a:rPr lang="nl-NL" sz="1400" b="0" dirty="0">
                          <a:effectLst/>
                          <a:latin typeface="Calibri" panose="020F0502020204030204" pitchFamily="34" charset="0"/>
                        </a:rPr>
                        <a:t>Medicatiebehandeling wordt geëvalueerd</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0" dirty="0">
                          <a:effectLst/>
                          <a:latin typeface="Calibri" panose="020F0502020204030204" pitchFamily="34" charset="0"/>
                        </a:rPr>
                        <a:t> </a:t>
                      </a:r>
                      <a:r>
                        <a:rPr lang="nl-NL" sz="1400" b="1" dirty="0">
                          <a:effectLst/>
                          <a:latin typeface="Calibri" panose="020F0502020204030204" pitchFamily="34" charset="0"/>
                        </a:rPr>
                        <a:t>18</a:t>
                      </a:r>
                    </a:p>
                    <a:p>
                      <a:pPr>
                        <a:lnSpc>
                          <a:spcPct val="107000"/>
                        </a:lnSpc>
                        <a:spcAft>
                          <a:spcPts val="0"/>
                        </a:spcAft>
                      </a:pPr>
                      <a:r>
                        <a:rPr lang="nl-NL" sz="1400" b="0" dirty="0">
                          <a:effectLst/>
                          <a:latin typeface="Calibri" panose="020F0502020204030204" pitchFamily="34" charset="0"/>
                        </a:rPr>
                        <a:t>Ontslag naar Verpleeghuis: </a:t>
                      </a:r>
                    </a:p>
                    <a:p>
                      <a:pPr>
                        <a:lnSpc>
                          <a:spcPct val="107000"/>
                        </a:lnSpc>
                        <a:spcAft>
                          <a:spcPts val="0"/>
                        </a:spcAft>
                      </a:pPr>
                      <a:r>
                        <a:rPr lang="nl-NL" sz="1400" b="0" dirty="0">
                          <a:effectLst/>
                          <a:latin typeface="Calibri" panose="020F0502020204030204" pitchFamily="34" charset="0"/>
                        </a:rPr>
                        <a:t>Actueel Medicijnoverzicht uitprinten</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extLst>
                  <a:ext uri="{0D108BD9-81ED-4DB2-BD59-A6C34878D82A}">
                    <a16:rowId xmlns:a16="http://schemas.microsoft.com/office/drawing/2014/main" val="10005"/>
                  </a:ext>
                </a:extLst>
              </a:tr>
              <a:tr h="717055">
                <a:tc>
                  <a:txBody>
                    <a:bodyPr/>
                    <a:lstStyle/>
                    <a:p>
                      <a:pPr>
                        <a:lnSpc>
                          <a:spcPct val="107000"/>
                        </a:lnSpc>
                        <a:spcAft>
                          <a:spcPts val="0"/>
                        </a:spcAft>
                      </a:pPr>
                      <a:r>
                        <a:rPr lang="nl-NL" sz="1400" b="0" dirty="0">
                          <a:effectLst/>
                          <a:latin typeface="Calibri" panose="020F0502020204030204" pitchFamily="34" charset="0"/>
                        </a:rPr>
                        <a:t> </a:t>
                      </a:r>
                      <a:r>
                        <a:rPr lang="nl-NL" sz="1400" b="1" dirty="0">
                          <a:effectLst/>
                          <a:latin typeface="Calibri" panose="020F0502020204030204" pitchFamily="34" charset="0"/>
                        </a:rPr>
                        <a:t>19</a:t>
                      </a:r>
                    </a:p>
                    <a:p>
                      <a:pPr>
                        <a:lnSpc>
                          <a:spcPct val="107000"/>
                        </a:lnSpc>
                        <a:spcAft>
                          <a:spcPts val="0"/>
                        </a:spcAft>
                      </a:pPr>
                      <a:r>
                        <a:rPr lang="nl-NL" sz="1400" b="0" dirty="0">
                          <a:effectLst/>
                          <a:latin typeface="Calibri" panose="020F0502020204030204" pitchFamily="34" charset="0"/>
                        </a:rPr>
                        <a:t>48 </a:t>
                      </a:r>
                      <a:r>
                        <a:rPr lang="nl-NL" sz="1400" b="0" dirty="0" err="1">
                          <a:effectLst/>
                          <a:latin typeface="Calibri" panose="020F0502020204030204" pitchFamily="34" charset="0"/>
                        </a:rPr>
                        <a:t>uurs</a:t>
                      </a:r>
                      <a:r>
                        <a:rPr lang="nl-NL" sz="1400" b="0" dirty="0">
                          <a:effectLst/>
                          <a:latin typeface="Calibri" panose="020F0502020204030204" pitchFamily="34" charset="0"/>
                        </a:rPr>
                        <a:t> medicatie uitzetten</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20</a:t>
                      </a:r>
                    </a:p>
                    <a:p>
                      <a:pPr>
                        <a:lnSpc>
                          <a:spcPct val="107000"/>
                        </a:lnSpc>
                        <a:spcAft>
                          <a:spcPts val="0"/>
                        </a:spcAft>
                      </a:pPr>
                      <a:r>
                        <a:rPr lang="nl-NL" sz="1400" b="0" dirty="0">
                          <a:effectLst/>
                          <a:latin typeface="Calibri" panose="020F0502020204030204" pitchFamily="34" charset="0"/>
                        </a:rPr>
                        <a:t>Patiënt informeren over ontslagmedicatie</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tc>
                  <a:txBody>
                    <a:bodyPr/>
                    <a:lstStyle/>
                    <a:p>
                      <a:pPr>
                        <a:lnSpc>
                          <a:spcPct val="107000"/>
                        </a:lnSpc>
                        <a:spcAft>
                          <a:spcPts val="0"/>
                        </a:spcAft>
                      </a:pPr>
                      <a:r>
                        <a:rPr lang="nl-NL" sz="1400" b="1" dirty="0">
                          <a:effectLst/>
                          <a:latin typeface="Calibri" panose="020F0502020204030204" pitchFamily="34" charset="0"/>
                        </a:rPr>
                        <a:t> 21</a:t>
                      </a:r>
                    </a:p>
                    <a:p>
                      <a:pPr>
                        <a:lnSpc>
                          <a:spcPct val="107000"/>
                        </a:lnSpc>
                        <a:spcAft>
                          <a:spcPts val="0"/>
                        </a:spcAft>
                      </a:pPr>
                      <a:r>
                        <a:rPr lang="nl-NL" sz="1400" b="0" dirty="0">
                          <a:effectLst/>
                          <a:latin typeface="Calibri" panose="020F0502020204030204" pitchFamily="34" charset="0"/>
                        </a:rPr>
                        <a:t>Papieren en medicatie meegeven met patiënt</a:t>
                      </a:r>
                      <a:endParaRPr lang="nl-NL" sz="1400" b="0" dirty="0">
                        <a:effectLst/>
                        <a:latin typeface="Calibri" panose="020F0502020204030204" pitchFamily="34" charset="0"/>
                        <a:ea typeface="Dotum" panose="020B0600000101010101" pitchFamily="34" charset="-127"/>
                        <a:cs typeface="Arial" panose="020B0604020202020204" pitchFamily="34" charset="0"/>
                      </a:endParaRPr>
                    </a:p>
                  </a:txBody>
                  <a:tcPr marL="56959" marR="56959" marT="0" marB="0"/>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549864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Foutgevoelig</a:t>
            </a:r>
          </a:p>
        </p:txBody>
      </p:sp>
      <p:sp>
        <p:nvSpPr>
          <p:cNvPr id="3" name="Tijdelijke aanduiding voor inhoud 2"/>
          <p:cNvSpPr>
            <a:spLocks noGrp="1"/>
          </p:cNvSpPr>
          <p:nvPr>
            <p:ph idx="1"/>
          </p:nvPr>
        </p:nvSpPr>
        <p:spPr>
          <a:xfrm>
            <a:off x="985244" y="2432305"/>
            <a:ext cx="5539843" cy="3127248"/>
          </a:xfrm>
        </p:spPr>
        <p:txBody>
          <a:bodyPr>
            <a:normAutofit fontScale="55000" lnSpcReduction="20000"/>
          </a:bodyPr>
          <a:lstStyle/>
          <a:p>
            <a:pPr marL="0" indent="0">
              <a:buNone/>
            </a:pPr>
            <a:r>
              <a:rPr lang="nl-NL" dirty="0"/>
              <a:t>STAP 1 </a:t>
            </a:r>
          </a:p>
          <a:p>
            <a:pPr>
              <a:buFont typeface="Arial" panose="020B0604020202020204" pitchFamily="34" charset="0"/>
              <a:buChar char="•"/>
            </a:pPr>
            <a:r>
              <a:rPr lang="nl-NL" dirty="0"/>
              <a:t> Verkeerde inventarisatie in anamnese</a:t>
            </a:r>
          </a:p>
          <a:p>
            <a:pPr>
              <a:buFont typeface="Arial" panose="020B0604020202020204" pitchFamily="34" charset="0"/>
              <a:buChar char="•"/>
            </a:pPr>
            <a:r>
              <a:rPr lang="nl-NL" dirty="0"/>
              <a:t> Zorgvrager is niet goed genoeg op de hoogte van eigen medicatie</a:t>
            </a:r>
          </a:p>
          <a:p>
            <a:pPr>
              <a:buFont typeface="Arial" panose="020B0604020202020204" pitchFamily="34" charset="0"/>
              <a:buChar char="•"/>
            </a:pPr>
            <a:r>
              <a:rPr lang="nl-NL" dirty="0"/>
              <a:t> Zorgvrager heeft geen medicatielijst bij zich</a:t>
            </a:r>
          </a:p>
          <a:p>
            <a:pPr marL="0" indent="0">
              <a:buNone/>
            </a:pPr>
            <a:r>
              <a:rPr lang="nl-NL" dirty="0"/>
              <a:t>STAP 2</a:t>
            </a:r>
          </a:p>
          <a:p>
            <a:pPr>
              <a:buFont typeface="Arial" panose="020B0604020202020204" pitchFamily="34" charset="0"/>
              <a:buChar char="•"/>
            </a:pPr>
            <a:r>
              <a:rPr lang="nl-NL" dirty="0"/>
              <a:t> Arts neemt inventarisatie </a:t>
            </a:r>
            <a:r>
              <a:rPr lang="nl-NL" dirty="0" err="1"/>
              <a:t>vpk</a:t>
            </a:r>
            <a:r>
              <a:rPr lang="nl-NL" dirty="0"/>
              <a:t>/zorgvrager zonder check over</a:t>
            </a:r>
          </a:p>
          <a:p>
            <a:pPr>
              <a:buFont typeface="Arial" panose="020B0604020202020204" pitchFamily="34" charset="0"/>
              <a:buChar char="•"/>
            </a:pPr>
            <a:r>
              <a:rPr lang="nl-NL" dirty="0"/>
              <a:t> Arts schrijft verkeerd voor</a:t>
            </a:r>
          </a:p>
          <a:p>
            <a:pPr marL="0" indent="0">
              <a:buNone/>
            </a:pPr>
            <a:r>
              <a:rPr lang="nl-NL" dirty="0"/>
              <a:t>STAP 3</a:t>
            </a:r>
          </a:p>
          <a:p>
            <a:pPr>
              <a:buFont typeface="Arial" panose="020B0604020202020204" pitchFamily="34" charset="0"/>
              <a:buChar char="•"/>
            </a:pPr>
            <a:r>
              <a:rPr lang="nl-NL" dirty="0"/>
              <a:t> Printer doet het niet. Recept wordt gemist.</a:t>
            </a:r>
          </a:p>
          <a:p>
            <a:pPr>
              <a:buFont typeface="Arial" panose="020B0604020202020204" pitchFamily="34" charset="0"/>
              <a:buChar char="•"/>
            </a:pPr>
            <a:r>
              <a:rPr lang="nl-NL" dirty="0"/>
              <a:t> Recept komt niet aan bij apotheek</a:t>
            </a:r>
          </a:p>
        </p:txBody>
      </p:sp>
      <p:sp>
        <p:nvSpPr>
          <p:cNvPr id="4" name="Tijdelijke aanduiding voor inhoud 2">
            <a:extLst>
              <a:ext uri="{FF2B5EF4-FFF2-40B4-BE49-F238E27FC236}">
                <a16:creationId xmlns:a16="http://schemas.microsoft.com/office/drawing/2014/main" id="{4AE06C64-AC29-78E1-B69E-47851F5597F4}"/>
              </a:ext>
            </a:extLst>
          </p:cNvPr>
          <p:cNvSpPr txBox="1">
            <a:spLocks/>
          </p:cNvSpPr>
          <p:nvPr/>
        </p:nvSpPr>
        <p:spPr>
          <a:xfrm>
            <a:off x="6815033" y="2449884"/>
            <a:ext cx="4743694" cy="3127248"/>
          </a:xfrm>
          <a:prstGeom prst="rect">
            <a:avLst/>
          </a:prstGeom>
        </p:spPr>
        <p:txBody>
          <a:bodyPr vert="horz" lIns="91440" tIns="45720" rIns="91440" bIns="45720" rtlCol="0">
            <a:normAutofit fontScale="55000" lnSpcReduction="20000"/>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dirty="0"/>
              <a:t>STAP 4</a:t>
            </a:r>
          </a:p>
          <a:p>
            <a:pPr>
              <a:buFont typeface="Arial" panose="020B0604020202020204" pitchFamily="34" charset="0"/>
              <a:buChar char="•"/>
            </a:pPr>
            <a:r>
              <a:rPr lang="nl-NL" dirty="0"/>
              <a:t> Recept verkeerd ingeplakt</a:t>
            </a:r>
          </a:p>
          <a:p>
            <a:pPr>
              <a:buFont typeface="Arial" panose="020B0604020202020204" pitchFamily="34" charset="0"/>
              <a:buChar char="•"/>
            </a:pPr>
            <a:r>
              <a:rPr lang="nl-NL" dirty="0"/>
              <a:t> Veel wisselingen van recepten</a:t>
            </a:r>
          </a:p>
          <a:p>
            <a:pPr marL="0" indent="0">
              <a:buFont typeface="Avenir Next LT Pro" panose="020B0504020202020204" pitchFamily="34" charset="0"/>
              <a:buNone/>
            </a:pPr>
            <a:r>
              <a:rPr lang="nl-NL" dirty="0"/>
              <a:t>STAP 5</a:t>
            </a:r>
          </a:p>
          <a:p>
            <a:pPr>
              <a:buFont typeface="Arial" panose="020B0604020202020204" pitchFamily="34" charset="0"/>
              <a:buChar char="•"/>
            </a:pPr>
            <a:r>
              <a:rPr lang="nl-NL" dirty="0"/>
              <a:t> Verkeerde medicijn wordt klaargemaakt</a:t>
            </a:r>
          </a:p>
          <a:p>
            <a:pPr>
              <a:buFont typeface="Arial" panose="020B0604020202020204" pitchFamily="34" charset="0"/>
              <a:buChar char="•"/>
            </a:pPr>
            <a:r>
              <a:rPr lang="nl-NL" dirty="0"/>
              <a:t> Medicijn wordt aan verkeerde patiënt gekoppeld</a:t>
            </a:r>
          </a:p>
          <a:p>
            <a:pPr marL="0" indent="0">
              <a:buFont typeface="Avenir Next LT Pro" panose="020B0504020202020204" pitchFamily="34" charset="0"/>
              <a:buNone/>
            </a:pPr>
            <a:r>
              <a:rPr lang="nl-NL" dirty="0"/>
              <a:t>STAP 6</a:t>
            </a:r>
          </a:p>
          <a:p>
            <a:pPr>
              <a:buFont typeface="Arial" panose="020B0604020202020204" pitchFamily="34" charset="0"/>
              <a:buChar char="•"/>
            </a:pPr>
            <a:r>
              <a:rPr lang="nl-NL" dirty="0"/>
              <a:t> Apotheek meldt niet dat medicijn klaarligt </a:t>
            </a:r>
          </a:p>
          <a:p>
            <a:pPr>
              <a:buFont typeface="Arial" panose="020B0604020202020204" pitchFamily="34" charset="0"/>
              <a:buChar char="•"/>
            </a:pPr>
            <a:r>
              <a:rPr lang="nl-NL" dirty="0"/>
              <a:t> Medicijn blijft te lang liggen (en daardoor te laat gestart)</a:t>
            </a:r>
          </a:p>
          <a:p>
            <a:pPr>
              <a:buFont typeface="Arial" panose="020B0604020202020204" pitchFamily="34" charset="0"/>
              <a:buChar char="•"/>
            </a:pPr>
            <a:r>
              <a:rPr lang="nl-NL" dirty="0"/>
              <a:t>Medicatie is niet op voorraad, moet besteld</a:t>
            </a:r>
          </a:p>
          <a:p>
            <a:pPr marL="0" indent="0">
              <a:buFont typeface="Avenir Next LT Pro" panose="020B0504020202020204" pitchFamily="34" charset="0"/>
              <a:buNone/>
            </a:pPr>
            <a:endParaRPr lang="nl-NL" dirty="0"/>
          </a:p>
        </p:txBody>
      </p:sp>
    </p:spTree>
    <p:extLst>
      <p:ext uri="{BB962C8B-B14F-4D97-AF65-F5344CB8AC3E}">
        <p14:creationId xmlns:p14="http://schemas.microsoft.com/office/powerpoint/2010/main" val="1176890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4">
                                            <p:txEl>
                                              <p:pRg st="1" end="1"/>
                                            </p:txEl>
                                          </p:spTgt>
                                        </p:tgtEl>
                                        <p:attrNameLst>
                                          <p:attrName>style.visibility</p:attrName>
                                        </p:attrNameLst>
                                      </p:cBhvr>
                                      <p:to>
                                        <p:strVal val="visible"/>
                                      </p:to>
                                    </p:set>
                                    <p:anim calcmode="lin" valueType="num">
                                      <p:cBhvr additive="base">
                                        <p:cTn id="4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4">
                                            <p:txEl>
                                              <p:pRg st="2" end="2"/>
                                            </p:txEl>
                                          </p:spTgt>
                                        </p:tgtEl>
                                        <p:attrNameLst>
                                          <p:attrName>style.visibility</p:attrName>
                                        </p:attrNameLst>
                                      </p:cBhvr>
                                      <p:to>
                                        <p:strVal val="visible"/>
                                      </p:to>
                                    </p:set>
                                    <p:anim calcmode="lin" valueType="num">
                                      <p:cBhvr additive="base">
                                        <p:cTn id="4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4">
                                            <p:txEl>
                                              <p:pRg st="4" end="4"/>
                                            </p:txEl>
                                          </p:spTgt>
                                        </p:tgtEl>
                                        <p:attrNameLst>
                                          <p:attrName>style.visibility</p:attrName>
                                        </p:attrNameLst>
                                      </p:cBhvr>
                                      <p:to>
                                        <p:strVal val="visible"/>
                                      </p:to>
                                    </p:set>
                                    <p:anim calcmode="lin" valueType="num">
                                      <p:cBhvr additive="base">
                                        <p:cTn id="5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4">
                                            <p:txEl>
                                              <p:pRg st="4" end="4"/>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4">
                                            <p:txEl>
                                              <p:pRg st="5" end="5"/>
                                            </p:txEl>
                                          </p:spTgt>
                                        </p:tgtEl>
                                        <p:attrNameLst>
                                          <p:attrName>style.visibility</p:attrName>
                                        </p:attrNameLst>
                                      </p:cBhvr>
                                      <p:to>
                                        <p:strVal val="visible"/>
                                      </p:to>
                                    </p:set>
                                    <p:anim calcmode="lin" valueType="num">
                                      <p:cBhvr additive="base">
                                        <p:cTn id="5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4">
                                            <p:txEl>
                                              <p:pRg st="7" end="7"/>
                                            </p:txEl>
                                          </p:spTgt>
                                        </p:tgtEl>
                                        <p:attrNameLst>
                                          <p:attrName>style.visibility</p:attrName>
                                        </p:attrNameLst>
                                      </p:cBhvr>
                                      <p:to>
                                        <p:strVal val="visible"/>
                                      </p:to>
                                    </p:set>
                                    <p:anim calcmode="lin" valueType="num">
                                      <p:cBhvr additive="base">
                                        <p:cTn id="6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7" end="7"/>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4">
                                            <p:txEl>
                                              <p:pRg st="8" end="8"/>
                                            </p:txEl>
                                          </p:spTgt>
                                        </p:tgtEl>
                                        <p:attrNameLst>
                                          <p:attrName>style.visibility</p:attrName>
                                        </p:attrNameLst>
                                      </p:cBhvr>
                                      <p:to>
                                        <p:strVal val="visible"/>
                                      </p:to>
                                    </p:set>
                                    <p:anim calcmode="lin" valueType="num">
                                      <p:cBhvr additive="base">
                                        <p:cTn id="6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4">
                                            <p:txEl>
                                              <p:pRg st="8" end="8"/>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4">
                                            <p:txEl>
                                              <p:pRg st="9" end="9"/>
                                            </p:txEl>
                                          </p:spTgt>
                                        </p:tgtEl>
                                        <p:attrNameLst>
                                          <p:attrName>style.visibility</p:attrName>
                                        </p:attrNameLst>
                                      </p:cBhvr>
                                      <p:to>
                                        <p:strVal val="visible"/>
                                      </p:to>
                                    </p:set>
                                    <p:anim calcmode="lin" valueType="num">
                                      <p:cBhvr additive="base">
                                        <p:cTn id="69"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Foutgevoeligheid</a:t>
            </a:r>
          </a:p>
        </p:txBody>
      </p:sp>
      <p:sp>
        <p:nvSpPr>
          <p:cNvPr id="3" name="Tijdelijke aanduiding voor inhoud 2"/>
          <p:cNvSpPr>
            <a:spLocks noGrp="1"/>
          </p:cNvSpPr>
          <p:nvPr>
            <p:ph idx="1"/>
          </p:nvPr>
        </p:nvSpPr>
        <p:spPr>
          <a:xfrm>
            <a:off x="899842" y="2459114"/>
            <a:ext cx="5989232" cy="3622090"/>
          </a:xfrm>
        </p:spPr>
        <p:txBody>
          <a:bodyPr>
            <a:normAutofit/>
          </a:bodyPr>
          <a:lstStyle/>
          <a:p>
            <a:pPr marL="0" indent="0">
              <a:buNone/>
            </a:pPr>
            <a:r>
              <a:rPr lang="nl-NL" sz="1400" dirty="0"/>
              <a:t>STAP 7</a:t>
            </a:r>
          </a:p>
          <a:p>
            <a:pPr>
              <a:buFont typeface="Arial" panose="020B0604020202020204" pitchFamily="34" charset="0"/>
              <a:buChar char="•"/>
            </a:pPr>
            <a:r>
              <a:rPr lang="nl-NL" sz="1400" dirty="0"/>
              <a:t> Medicijnen uitgezet bij verkeerde patiënt</a:t>
            </a:r>
          </a:p>
          <a:p>
            <a:pPr>
              <a:buFont typeface="Arial" panose="020B0604020202020204" pitchFamily="34" charset="0"/>
              <a:buChar char="•"/>
            </a:pPr>
            <a:r>
              <a:rPr lang="nl-NL" sz="1400" dirty="0"/>
              <a:t> Verkeerde dosis of sterkte uitgezet</a:t>
            </a:r>
          </a:p>
          <a:p>
            <a:pPr marL="0" indent="0">
              <a:buNone/>
            </a:pPr>
            <a:r>
              <a:rPr lang="nl-NL" sz="1400" dirty="0"/>
              <a:t>STAP 8</a:t>
            </a:r>
          </a:p>
          <a:p>
            <a:pPr>
              <a:buFont typeface="Arial" panose="020B0604020202020204" pitchFamily="34" charset="0"/>
              <a:buChar char="•"/>
            </a:pPr>
            <a:r>
              <a:rPr lang="nl-NL" sz="1400" dirty="0"/>
              <a:t> Door drukte later gedeeld</a:t>
            </a:r>
          </a:p>
          <a:p>
            <a:pPr>
              <a:buFont typeface="Arial" panose="020B0604020202020204" pitchFamily="34" charset="0"/>
              <a:buChar char="•"/>
            </a:pPr>
            <a:r>
              <a:rPr lang="nl-NL" sz="1400" dirty="0"/>
              <a:t> Medicatie is niet goed uitgezet/niet voorradig</a:t>
            </a:r>
          </a:p>
          <a:p>
            <a:pPr marL="0" indent="0">
              <a:buNone/>
            </a:pPr>
            <a:r>
              <a:rPr lang="nl-NL" sz="1400" dirty="0"/>
              <a:t>STAP 9</a:t>
            </a:r>
          </a:p>
          <a:p>
            <a:pPr>
              <a:buFont typeface="Arial" panose="020B0604020202020204" pitchFamily="34" charset="0"/>
              <a:buChar char="•"/>
            </a:pPr>
            <a:r>
              <a:rPr lang="nl-NL" sz="1400" dirty="0"/>
              <a:t> Collega’s zijn te druk voor dubbelcheck</a:t>
            </a:r>
          </a:p>
          <a:p>
            <a:pPr>
              <a:buFont typeface="Arial" panose="020B0604020202020204" pitchFamily="34" charset="0"/>
              <a:buChar char="•"/>
            </a:pPr>
            <a:r>
              <a:rPr lang="nl-NL" sz="1400" dirty="0"/>
              <a:t> Geen dubbelcheck</a:t>
            </a:r>
          </a:p>
          <a:p>
            <a:pPr marL="0" indent="0">
              <a:buNone/>
            </a:pPr>
            <a:endParaRPr lang="nl-NL" dirty="0"/>
          </a:p>
          <a:p>
            <a:pPr marL="0" indent="0">
              <a:buNone/>
            </a:pPr>
            <a:endParaRPr lang="nl-NL" dirty="0"/>
          </a:p>
        </p:txBody>
      </p:sp>
      <p:sp>
        <p:nvSpPr>
          <p:cNvPr id="4" name="Tijdelijke aanduiding voor inhoud 2">
            <a:extLst>
              <a:ext uri="{FF2B5EF4-FFF2-40B4-BE49-F238E27FC236}">
                <a16:creationId xmlns:a16="http://schemas.microsoft.com/office/drawing/2014/main" id="{C5943E73-7D73-394E-94F3-01F41F31CCF2}"/>
              </a:ext>
            </a:extLst>
          </p:cNvPr>
          <p:cNvSpPr txBox="1">
            <a:spLocks/>
          </p:cNvSpPr>
          <p:nvPr/>
        </p:nvSpPr>
        <p:spPr>
          <a:xfrm>
            <a:off x="6089904" y="2459114"/>
            <a:ext cx="5989231" cy="3622090"/>
          </a:xfrm>
          <a:prstGeom prst="rect">
            <a:avLst/>
          </a:prstGeom>
        </p:spPr>
        <p:txBody>
          <a:bodyPr vert="horz" lIns="91440" tIns="45720" rIns="91440" bIns="45720" rtlCol="0">
            <a:normAutofit fontScale="55000" lnSpcReduction="20000"/>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dirty="0"/>
              <a:t>STAP 10</a:t>
            </a:r>
          </a:p>
          <a:p>
            <a:pPr>
              <a:buFont typeface="Arial" panose="020B0604020202020204" pitchFamily="34" charset="0"/>
              <a:buChar char="•"/>
            </a:pPr>
            <a:r>
              <a:rPr lang="nl-NL" dirty="0"/>
              <a:t> Onjuiste medicatie wordt aangereikt/toegediend</a:t>
            </a:r>
          </a:p>
          <a:p>
            <a:pPr>
              <a:buFont typeface="Arial" panose="020B0604020202020204" pitchFamily="34" charset="0"/>
              <a:buChar char="•"/>
            </a:pPr>
            <a:r>
              <a:rPr lang="nl-NL" dirty="0"/>
              <a:t> Zorgvrager checkt niet de aangereikte medicijnen</a:t>
            </a:r>
          </a:p>
          <a:p>
            <a:pPr marL="0" indent="0">
              <a:buFont typeface="Avenir Next LT Pro" panose="020B0504020202020204" pitchFamily="34" charset="0"/>
              <a:buNone/>
            </a:pPr>
            <a:r>
              <a:rPr lang="nl-NL" dirty="0"/>
              <a:t>STAP 11</a:t>
            </a:r>
          </a:p>
          <a:p>
            <a:pPr>
              <a:buFont typeface="Arial" panose="020B0604020202020204" pitchFamily="34" charset="0"/>
              <a:buChar char="•"/>
            </a:pPr>
            <a:r>
              <a:rPr lang="nl-NL" dirty="0"/>
              <a:t> Zorgvrager wordt niets gevraagd (info)</a:t>
            </a:r>
          </a:p>
          <a:p>
            <a:pPr>
              <a:buFont typeface="Arial" panose="020B0604020202020204" pitchFamily="34" charset="0"/>
              <a:buChar char="•"/>
            </a:pPr>
            <a:r>
              <a:rPr lang="nl-NL" dirty="0"/>
              <a:t> Zorgvrager is niet adequaat</a:t>
            </a:r>
          </a:p>
          <a:p>
            <a:pPr marL="0" indent="0">
              <a:buFont typeface="Avenir Next LT Pro" panose="020B0504020202020204" pitchFamily="34" charset="0"/>
              <a:buNone/>
            </a:pPr>
            <a:r>
              <a:rPr lang="nl-NL" dirty="0"/>
              <a:t>STAP 12</a:t>
            </a:r>
          </a:p>
          <a:p>
            <a:pPr>
              <a:buFont typeface="Arial" panose="020B0604020202020204" pitchFamily="34" charset="0"/>
              <a:buChar char="•"/>
            </a:pPr>
            <a:r>
              <a:rPr lang="nl-NL" dirty="0"/>
              <a:t> Verpleegkundige wacht niet tot zorgvrager medicatie heeft ingenomen</a:t>
            </a:r>
          </a:p>
          <a:p>
            <a:pPr>
              <a:buFont typeface="Arial" panose="020B0604020202020204" pitchFamily="34" charset="0"/>
              <a:buChar char="•"/>
            </a:pPr>
            <a:r>
              <a:rPr lang="nl-NL" dirty="0"/>
              <a:t> Zorgvrager neemt medicatie niet in</a:t>
            </a:r>
          </a:p>
          <a:p>
            <a:pPr>
              <a:buFont typeface="Arial" panose="020B0604020202020204" pitchFamily="34" charset="0"/>
              <a:buChar char="•"/>
            </a:pPr>
            <a:r>
              <a:rPr lang="nl-NL" dirty="0"/>
              <a:t> Zorgvrager neemt onjuiste medicatie in</a:t>
            </a:r>
          </a:p>
          <a:p>
            <a:pPr>
              <a:buFont typeface="Arial" panose="020B0604020202020204" pitchFamily="34" charset="0"/>
              <a:buChar char="•"/>
            </a:pPr>
            <a:r>
              <a:rPr lang="nl-NL" dirty="0"/>
              <a:t> Zorgvrager neemt medicatie op onjuiste manier in</a:t>
            </a:r>
          </a:p>
          <a:p>
            <a:pPr>
              <a:buFont typeface="Arial" panose="020B0604020202020204" pitchFamily="34" charset="0"/>
              <a:buChar char="•"/>
            </a:pPr>
            <a:endParaRPr lang="nl-NL" dirty="0"/>
          </a:p>
          <a:p>
            <a:pPr>
              <a:buFont typeface="Arial" panose="020B0604020202020204" pitchFamily="34" charset="0"/>
              <a:buChar char="•"/>
            </a:pPr>
            <a:endParaRPr lang="nl-NL" dirty="0"/>
          </a:p>
          <a:p>
            <a:pPr>
              <a:buFont typeface="Arial" panose="020B0604020202020204" pitchFamily="34" charset="0"/>
              <a:buChar char="•"/>
            </a:pPr>
            <a:endParaRPr lang="nl-NL" dirty="0"/>
          </a:p>
        </p:txBody>
      </p:sp>
    </p:spTree>
    <p:extLst>
      <p:ext uri="{BB962C8B-B14F-4D97-AF65-F5344CB8AC3E}">
        <p14:creationId xmlns:p14="http://schemas.microsoft.com/office/powerpoint/2010/main" val="3931876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anim calcmode="lin" valueType="num">
                                      <p:cBhvr additive="base">
                                        <p:cTn id="3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1" end="1"/>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anim calcmode="lin" valueType="num">
                                      <p:cBhvr additive="base">
                                        <p:cTn id="4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
                                            <p:txEl>
                                              <p:pRg st="4" end="4"/>
                                            </p:txEl>
                                          </p:spTgt>
                                        </p:tgtEl>
                                        <p:attrNameLst>
                                          <p:attrName>style.visibility</p:attrName>
                                        </p:attrNameLst>
                                      </p:cBhvr>
                                      <p:to>
                                        <p:strVal val="visible"/>
                                      </p:to>
                                    </p:set>
                                    <p:anim calcmode="lin" valueType="num">
                                      <p:cBhvr additive="base">
                                        <p:cTn id="4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4" end="4"/>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4">
                                            <p:txEl>
                                              <p:pRg st="5" end="5"/>
                                            </p:txEl>
                                          </p:spTgt>
                                        </p:tgtEl>
                                        <p:attrNameLst>
                                          <p:attrName>style.visibility</p:attrName>
                                        </p:attrNameLst>
                                      </p:cBhvr>
                                      <p:to>
                                        <p:strVal val="visible"/>
                                      </p:to>
                                    </p:set>
                                    <p:anim calcmode="lin" valueType="num">
                                      <p:cBhvr additive="base">
                                        <p:cTn id="5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4">
                                            <p:txEl>
                                              <p:pRg st="7" end="7"/>
                                            </p:txEl>
                                          </p:spTgt>
                                        </p:tgtEl>
                                        <p:attrNameLst>
                                          <p:attrName>style.visibility</p:attrName>
                                        </p:attrNameLst>
                                      </p:cBhvr>
                                      <p:to>
                                        <p:strVal val="visible"/>
                                      </p:to>
                                    </p:set>
                                    <p:anim calcmode="lin" valueType="num">
                                      <p:cBhvr additive="base">
                                        <p:cTn id="57"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4">
                                            <p:txEl>
                                              <p:pRg st="7" end="7"/>
                                            </p:txEl>
                                          </p:spTgt>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4">
                                            <p:txEl>
                                              <p:pRg st="8" end="8"/>
                                            </p:txEl>
                                          </p:spTgt>
                                        </p:tgtEl>
                                        <p:attrNameLst>
                                          <p:attrName>style.visibility</p:attrName>
                                        </p:attrNameLst>
                                      </p:cBhvr>
                                      <p:to>
                                        <p:strVal val="visible"/>
                                      </p:to>
                                    </p:set>
                                    <p:anim calcmode="lin" valueType="num">
                                      <p:cBhvr additive="base">
                                        <p:cTn id="61"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4">
                                            <p:txEl>
                                              <p:pRg st="8" end="8"/>
                                            </p:txEl>
                                          </p:spTgt>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4">
                                            <p:txEl>
                                              <p:pRg st="9" end="9"/>
                                            </p:txEl>
                                          </p:spTgt>
                                        </p:tgtEl>
                                        <p:attrNameLst>
                                          <p:attrName>style.visibility</p:attrName>
                                        </p:attrNameLst>
                                      </p:cBhvr>
                                      <p:to>
                                        <p:strVal val="visible"/>
                                      </p:to>
                                    </p:set>
                                    <p:anim calcmode="lin" valueType="num">
                                      <p:cBhvr additive="base">
                                        <p:cTn id="65"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4">
                                            <p:txEl>
                                              <p:pRg st="9" end="9"/>
                                            </p:txEl>
                                          </p:spTgt>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4">
                                            <p:txEl>
                                              <p:pRg st="10" end="10"/>
                                            </p:txEl>
                                          </p:spTgt>
                                        </p:tgtEl>
                                        <p:attrNameLst>
                                          <p:attrName>style.visibility</p:attrName>
                                        </p:attrNameLst>
                                      </p:cBhvr>
                                      <p:to>
                                        <p:strVal val="visible"/>
                                      </p:to>
                                    </p:set>
                                    <p:anim calcmode="lin" valueType="num">
                                      <p:cBhvr additive="base">
                                        <p:cTn id="69"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Foutgevoeligheid</a:t>
            </a:r>
          </a:p>
        </p:txBody>
      </p:sp>
      <p:sp>
        <p:nvSpPr>
          <p:cNvPr id="3" name="Tijdelijke aanduiding voor inhoud 2"/>
          <p:cNvSpPr>
            <a:spLocks noGrp="1"/>
          </p:cNvSpPr>
          <p:nvPr>
            <p:ph idx="1"/>
          </p:nvPr>
        </p:nvSpPr>
        <p:spPr>
          <a:xfrm>
            <a:off x="881908" y="2440117"/>
            <a:ext cx="5207996" cy="3111623"/>
          </a:xfrm>
        </p:spPr>
        <p:txBody>
          <a:bodyPr>
            <a:normAutofit/>
          </a:bodyPr>
          <a:lstStyle/>
          <a:p>
            <a:pPr marL="0" indent="0">
              <a:buNone/>
            </a:pPr>
            <a:r>
              <a:rPr lang="nl-NL" sz="1400" dirty="0"/>
              <a:t>STAP 13</a:t>
            </a:r>
          </a:p>
          <a:p>
            <a:pPr>
              <a:buFont typeface="Arial" panose="020B0604020202020204" pitchFamily="34" charset="0"/>
              <a:buChar char="•"/>
            </a:pPr>
            <a:r>
              <a:rPr lang="nl-NL" sz="1400" dirty="0"/>
              <a:t> Medicatie is al afgetekend voor aanreiken medicatie</a:t>
            </a:r>
          </a:p>
          <a:p>
            <a:pPr>
              <a:buFont typeface="Arial" panose="020B0604020202020204" pitchFamily="34" charset="0"/>
              <a:buChar char="•"/>
            </a:pPr>
            <a:r>
              <a:rPr lang="nl-NL" sz="1400" dirty="0"/>
              <a:t> Niet ingenomen medicatie staat hierdoor toch afgetekend als ingenomen</a:t>
            </a:r>
          </a:p>
          <a:p>
            <a:pPr>
              <a:buFont typeface="Arial" panose="020B0604020202020204" pitchFamily="34" charset="0"/>
              <a:buChar char="•"/>
            </a:pPr>
            <a:r>
              <a:rPr lang="nl-NL" sz="1400" dirty="0"/>
              <a:t> Aftekenen wordt vergeten</a:t>
            </a:r>
          </a:p>
          <a:p>
            <a:pPr marL="0" indent="0">
              <a:buNone/>
            </a:pPr>
            <a:r>
              <a:rPr lang="nl-NL" sz="1400" dirty="0"/>
              <a:t>STAP 14</a:t>
            </a:r>
          </a:p>
          <a:p>
            <a:pPr>
              <a:buFont typeface="Arial" panose="020B0604020202020204" pitchFamily="34" charset="0"/>
              <a:buChar char="•"/>
            </a:pPr>
            <a:r>
              <a:rPr lang="nl-NL" sz="1400" dirty="0"/>
              <a:t> Collega voor dubbelcheck is niet aanwezig</a:t>
            </a:r>
          </a:p>
          <a:p>
            <a:pPr>
              <a:buFont typeface="Arial" panose="020B0604020202020204" pitchFamily="34" charset="0"/>
              <a:buChar char="•"/>
            </a:pPr>
            <a:r>
              <a:rPr lang="nl-NL" sz="1400" dirty="0"/>
              <a:t> Collega heeft geen zicht op inname medicatie (was tussendoor weg)</a:t>
            </a:r>
          </a:p>
          <a:p>
            <a:endParaRPr lang="nl-NL" dirty="0"/>
          </a:p>
        </p:txBody>
      </p:sp>
      <p:sp>
        <p:nvSpPr>
          <p:cNvPr id="4" name="Tijdelijke aanduiding voor inhoud 2">
            <a:extLst>
              <a:ext uri="{FF2B5EF4-FFF2-40B4-BE49-F238E27FC236}">
                <a16:creationId xmlns:a16="http://schemas.microsoft.com/office/drawing/2014/main" id="{86A2A154-1196-EB26-A01F-523B5337B76C}"/>
              </a:ext>
            </a:extLst>
          </p:cNvPr>
          <p:cNvSpPr txBox="1">
            <a:spLocks/>
          </p:cNvSpPr>
          <p:nvPr/>
        </p:nvSpPr>
        <p:spPr>
          <a:xfrm>
            <a:off x="5652354" y="2440117"/>
            <a:ext cx="5755452" cy="3827518"/>
          </a:xfrm>
          <a:prstGeom prst="rect">
            <a:avLst/>
          </a:prstGeom>
        </p:spPr>
        <p:txBody>
          <a:bodyPr vert="horz" lIns="91440" tIns="45720" rIns="91440" bIns="45720" rtlCol="0">
            <a:normAutofit fontScale="47500" lnSpcReduction="20000"/>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venir Next LT Pro" panose="020B0504020202020204" pitchFamily="34" charset="0"/>
              <a:buNone/>
            </a:pPr>
            <a:r>
              <a:rPr lang="nl-NL" sz="2900" dirty="0"/>
              <a:t>STAP 15</a:t>
            </a:r>
          </a:p>
          <a:p>
            <a:pPr>
              <a:buFont typeface="Arial" panose="020B0604020202020204" pitchFamily="34" charset="0"/>
              <a:buChar char="•"/>
            </a:pPr>
            <a:r>
              <a:rPr lang="nl-NL" sz="2900" dirty="0"/>
              <a:t> Bijwerking wordt te laat gesignaleerd</a:t>
            </a:r>
          </a:p>
          <a:p>
            <a:pPr>
              <a:buFont typeface="Arial" panose="020B0604020202020204" pitchFamily="34" charset="0"/>
              <a:buChar char="•"/>
            </a:pPr>
            <a:r>
              <a:rPr lang="nl-NL" sz="2900" dirty="0"/>
              <a:t> Zorgvrager is niet op de hoogte, kon niet op tijd melden</a:t>
            </a:r>
          </a:p>
          <a:p>
            <a:pPr>
              <a:buFont typeface="Arial" panose="020B0604020202020204" pitchFamily="34" charset="0"/>
              <a:buChar char="•"/>
            </a:pPr>
            <a:r>
              <a:rPr lang="nl-NL" sz="2900" dirty="0"/>
              <a:t> Verpleegkundige is niet op de hoogte welke bijwerkingen op kunnen treden</a:t>
            </a:r>
          </a:p>
          <a:p>
            <a:r>
              <a:rPr lang="nl-NL" sz="2900" dirty="0"/>
              <a:t>STAP 16</a:t>
            </a:r>
          </a:p>
          <a:p>
            <a:pPr>
              <a:buFont typeface="Arial" panose="020B0604020202020204" pitchFamily="34" charset="0"/>
              <a:buChar char="•"/>
            </a:pPr>
            <a:r>
              <a:rPr lang="nl-NL" sz="2900" dirty="0"/>
              <a:t> Observatie/acties op bijwerkingen worden niet gerapporteerd</a:t>
            </a:r>
          </a:p>
          <a:p>
            <a:pPr marL="0" indent="0">
              <a:buFont typeface="Avenir Next LT Pro" panose="020B0504020202020204" pitchFamily="34" charset="0"/>
              <a:buNone/>
            </a:pPr>
            <a:r>
              <a:rPr lang="nl-NL" sz="2900" dirty="0"/>
              <a:t>STAP 17</a:t>
            </a:r>
          </a:p>
          <a:p>
            <a:pPr>
              <a:buFont typeface="Arial" panose="020B0604020202020204" pitchFamily="34" charset="0"/>
              <a:buChar char="•"/>
            </a:pPr>
            <a:r>
              <a:rPr lang="nl-NL" sz="2900" dirty="0"/>
              <a:t> Medicatie wordt te lang gegeven </a:t>
            </a:r>
          </a:p>
          <a:p>
            <a:pPr>
              <a:buFont typeface="Arial" panose="020B0604020202020204" pitchFamily="34" charset="0"/>
              <a:buChar char="•"/>
            </a:pPr>
            <a:r>
              <a:rPr lang="nl-NL" sz="2900" dirty="0"/>
              <a:t> Stopdata van medicatie is niet duidelijk</a:t>
            </a:r>
          </a:p>
          <a:p>
            <a:pPr>
              <a:buFont typeface="Arial" panose="020B0604020202020204" pitchFamily="34" charset="0"/>
              <a:buChar char="•"/>
            </a:pPr>
            <a:r>
              <a:rPr lang="nl-NL" sz="2900" dirty="0"/>
              <a:t> Indicatie voor medicatie is niet duidelijk en wordt daardoor niet geëvalueerd</a:t>
            </a:r>
          </a:p>
          <a:p>
            <a:pPr>
              <a:buFont typeface="Arial" panose="020B0604020202020204" pitchFamily="34" charset="0"/>
              <a:buChar char="•"/>
            </a:pPr>
            <a:r>
              <a:rPr lang="nl-NL" sz="2900" dirty="0"/>
              <a:t> Zorgvrager kwam met medicatie al van  thuis en wordt daardoor niet geëvalueerd</a:t>
            </a:r>
          </a:p>
          <a:p>
            <a:endParaRPr lang="nl-NL" dirty="0"/>
          </a:p>
        </p:txBody>
      </p:sp>
    </p:spTree>
    <p:extLst>
      <p:ext uri="{BB962C8B-B14F-4D97-AF65-F5344CB8AC3E}">
        <p14:creationId xmlns:p14="http://schemas.microsoft.com/office/powerpoint/2010/main" val="3835931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anim calcmode="lin" valueType="num">
                                      <p:cBhvr additive="base">
                                        <p:cTn id="3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1" end="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 calcmode="lin" valueType="num">
                                      <p:cBhvr additive="base">
                                        <p:cTn id="3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2" end="2"/>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anim calcmode="lin" valueType="num">
                                      <p:cBhvr additive="base">
                                        <p:cTn id="3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4">
                                            <p:txEl>
                                              <p:pRg st="5" end="5"/>
                                            </p:txEl>
                                          </p:spTgt>
                                        </p:tgtEl>
                                        <p:attrNameLst>
                                          <p:attrName>style.visibility</p:attrName>
                                        </p:attrNameLst>
                                      </p:cBhvr>
                                      <p:to>
                                        <p:strVal val="visible"/>
                                      </p:to>
                                    </p:set>
                                    <p:anim calcmode="lin" valueType="num">
                                      <p:cBhvr additive="base">
                                        <p:cTn id="45"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4">
                                            <p:txEl>
                                              <p:pRg st="7" end="7"/>
                                            </p:txEl>
                                          </p:spTgt>
                                        </p:tgtEl>
                                        <p:attrNameLst>
                                          <p:attrName>style.visibility</p:attrName>
                                        </p:attrNameLst>
                                      </p:cBhvr>
                                      <p:to>
                                        <p:strVal val="visible"/>
                                      </p:to>
                                    </p:set>
                                    <p:anim calcmode="lin" valueType="num">
                                      <p:cBhvr additive="base">
                                        <p:cTn id="51"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4">
                                            <p:txEl>
                                              <p:pRg st="7" end="7"/>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4">
                                            <p:txEl>
                                              <p:pRg st="9" end="9"/>
                                            </p:txEl>
                                          </p:spTgt>
                                        </p:tgtEl>
                                        <p:attrNameLst>
                                          <p:attrName>style.visibility</p:attrName>
                                        </p:attrNameLst>
                                      </p:cBhvr>
                                      <p:to>
                                        <p:strVal val="visible"/>
                                      </p:to>
                                    </p:set>
                                    <p:anim calcmode="lin" valueType="num">
                                      <p:cBhvr additive="base">
                                        <p:cTn id="59"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4">
                                            <p:txEl>
                                              <p:pRg st="9" end="9"/>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4">
                                            <p:txEl>
                                              <p:pRg st="10" end="10"/>
                                            </p:txEl>
                                          </p:spTgt>
                                        </p:tgtEl>
                                        <p:attrNameLst>
                                          <p:attrName>style.visibility</p:attrName>
                                        </p:attrNameLst>
                                      </p:cBhvr>
                                      <p:to>
                                        <p:strVal val="visible"/>
                                      </p:to>
                                    </p:set>
                                    <p:anim calcmode="lin" valueType="num">
                                      <p:cBhvr additive="base">
                                        <p:cTn id="63" dur="500" fill="hold"/>
                                        <p:tgtEl>
                                          <p:spTgt spid="4">
                                            <p:txEl>
                                              <p:pRg st="10" end="10"/>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Foutgevoeligheid</a:t>
            </a:r>
          </a:p>
        </p:txBody>
      </p:sp>
      <p:sp>
        <p:nvSpPr>
          <p:cNvPr id="3" name="Tijdelijke aanduiding voor inhoud 2"/>
          <p:cNvSpPr>
            <a:spLocks noGrp="1"/>
          </p:cNvSpPr>
          <p:nvPr>
            <p:ph idx="1"/>
          </p:nvPr>
        </p:nvSpPr>
        <p:spPr>
          <a:xfrm>
            <a:off x="828819" y="2493823"/>
            <a:ext cx="6187737" cy="3622891"/>
          </a:xfrm>
        </p:spPr>
        <p:txBody>
          <a:bodyPr>
            <a:normAutofit fontScale="55000" lnSpcReduction="20000"/>
          </a:bodyPr>
          <a:lstStyle/>
          <a:p>
            <a:pPr marL="0" indent="0">
              <a:buNone/>
            </a:pPr>
            <a:r>
              <a:rPr lang="nl-NL" dirty="0"/>
              <a:t>STAP 18</a:t>
            </a:r>
          </a:p>
          <a:p>
            <a:pPr>
              <a:buFont typeface="Arial" panose="020B0604020202020204" pitchFamily="34" charset="0"/>
              <a:buChar char="•"/>
            </a:pPr>
            <a:r>
              <a:rPr lang="nl-NL" dirty="0"/>
              <a:t> Actueel medicijnoverzicht wordt niet geprint</a:t>
            </a:r>
          </a:p>
          <a:p>
            <a:pPr>
              <a:buFont typeface="Arial" panose="020B0604020202020204" pitchFamily="34" charset="0"/>
              <a:buChar char="•"/>
            </a:pPr>
            <a:r>
              <a:rPr lang="nl-NL" dirty="0"/>
              <a:t> Actueel medicijnoverzicht wordt niet gecheckt op fouten</a:t>
            </a:r>
          </a:p>
          <a:p>
            <a:pPr>
              <a:buFont typeface="Arial" panose="020B0604020202020204" pitchFamily="34" charset="0"/>
              <a:buChar char="•"/>
            </a:pPr>
            <a:r>
              <a:rPr lang="nl-NL" dirty="0"/>
              <a:t> Actueel medicijnoverzicht klopt niet</a:t>
            </a:r>
          </a:p>
          <a:p>
            <a:pPr marL="0" indent="0">
              <a:buNone/>
            </a:pPr>
            <a:r>
              <a:rPr lang="nl-NL" dirty="0"/>
              <a:t>STAP 19</a:t>
            </a:r>
          </a:p>
          <a:p>
            <a:pPr>
              <a:buFont typeface="Arial" panose="020B0604020202020204" pitchFamily="34" charset="0"/>
              <a:buChar char="•"/>
            </a:pPr>
            <a:r>
              <a:rPr lang="nl-NL" dirty="0"/>
              <a:t> Onjuiste medicatie wordt uitgezet</a:t>
            </a:r>
          </a:p>
          <a:p>
            <a:pPr>
              <a:buFont typeface="Arial" panose="020B0604020202020204" pitchFamily="34" charset="0"/>
              <a:buChar char="•"/>
            </a:pPr>
            <a:r>
              <a:rPr lang="nl-NL" dirty="0"/>
              <a:t> Geen 2</a:t>
            </a:r>
            <a:r>
              <a:rPr lang="nl-NL" baseline="30000" dirty="0"/>
              <a:t>e</a:t>
            </a:r>
            <a:r>
              <a:rPr lang="nl-NL" dirty="0"/>
              <a:t> controle</a:t>
            </a:r>
          </a:p>
          <a:p>
            <a:pPr>
              <a:buFont typeface="Arial" panose="020B0604020202020204" pitchFamily="34" charset="0"/>
              <a:buChar char="•"/>
            </a:pPr>
            <a:r>
              <a:rPr lang="nl-NL" dirty="0"/>
              <a:t> Medicatie niet voldoende op voorraad om mee te geven</a:t>
            </a:r>
          </a:p>
          <a:p>
            <a:pPr>
              <a:buFont typeface="Arial" panose="020B0604020202020204" pitchFamily="34" charset="0"/>
              <a:buChar char="•"/>
            </a:pPr>
            <a:r>
              <a:rPr lang="nl-NL" dirty="0"/>
              <a:t> Medicatie ontbreekt</a:t>
            </a:r>
          </a:p>
          <a:p>
            <a:pPr>
              <a:buFont typeface="Arial" panose="020B0604020202020204" pitchFamily="34" charset="0"/>
              <a:buChar char="•"/>
            </a:pPr>
            <a:r>
              <a:rPr lang="nl-NL" dirty="0"/>
              <a:t> Medicatie wordt nog aangepast tijdens deze stap, maar aanpassing niet doorgegeven</a:t>
            </a:r>
          </a:p>
          <a:p>
            <a:pPr>
              <a:buFont typeface="Arial" panose="020B0604020202020204" pitchFamily="34" charset="0"/>
              <a:buChar char="•"/>
            </a:pPr>
            <a:r>
              <a:rPr lang="nl-NL" dirty="0"/>
              <a:t> Medicatie wordt niet uitgezet</a:t>
            </a:r>
          </a:p>
        </p:txBody>
      </p:sp>
      <p:sp>
        <p:nvSpPr>
          <p:cNvPr id="4" name="Tijdelijke aanduiding voor inhoud 2">
            <a:extLst>
              <a:ext uri="{FF2B5EF4-FFF2-40B4-BE49-F238E27FC236}">
                <a16:creationId xmlns:a16="http://schemas.microsoft.com/office/drawing/2014/main" id="{B68D90FC-1E13-4AC1-997D-F0A3AAB9E43A}"/>
              </a:ext>
            </a:extLst>
          </p:cNvPr>
          <p:cNvSpPr txBox="1">
            <a:spLocks/>
          </p:cNvSpPr>
          <p:nvPr/>
        </p:nvSpPr>
        <p:spPr>
          <a:xfrm>
            <a:off x="6945534" y="2493822"/>
            <a:ext cx="4551049" cy="3880345"/>
          </a:xfrm>
          <a:prstGeom prst="rect">
            <a:avLst/>
          </a:prstGeom>
        </p:spPr>
        <p:txBody>
          <a:bodyPr vert="horz" lIns="91440" tIns="45720" rIns="91440" bIns="45720" rtlCol="0">
            <a:normAutofit/>
          </a:bodyPr>
          <a:lstStyle>
            <a:lvl1pPr marL="365760" indent="-365760" algn="l" defTabSz="914400" rtl="0" eaLnBrk="1" latinLnBrk="0" hangingPunct="1">
              <a:lnSpc>
                <a:spcPct val="105000"/>
              </a:lnSpc>
              <a:spcBef>
                <a:spcPts val="900"/>
              </a:spcBef>
              <a:buClr>
                <a:schemeClr val="accent5"/>
              </a:buClr>
              <a:buFont typeface="Avenir Next LT Pro" panose="020B0504020202020204" pitchFamily="34" charset="0"/>
              <a:buChar char="+"/>
              <a:defRPr sz="2600" kern="1200">
                <a:solidFill>
                  <a:schemeClr val="tx1"/>
                </a:solidFill>
                <a:latin typeface="+mn-lt"/>
                <a:ea typeface="+mn-ea"/>
                <a:cs typeface="+mn-cs"/>
              </a:defRPr>
            </a:lvl1pPr>
            <a:lvl2pPr marL="365760" indent="0" algn="l" defTabSz="914400" rtl="0" eaLnBrk="1" latinLnBrk="0" hangingPunct="1">
              <a:lnSpc>
                <a:spcPct val="105000"/>
              </a:lnSpc>
              <a:spcBef>
                <a:spcPts val="900"/>
              </a:spcBef>
              <a:buFont typeface="Arial" panose="020B0604020202020204" pitchFamily="34" charset="0"/>
              <a:buNone/>
              <a:defRPr sz="2000" kern="1200">
                <a:solidFill>
                  <a:schemeClr val="tx1">
                    <a:lumMod val="75000"/>
                    <a:lumOff val="25000"/>
                  </a:schemeClr>
                </a:solidFill>
                <a:latin typeface="+mn-lt"/>
                <a:ea typeface="+mn-ea"/>
                <a:cs typeface="+mn-cs"/>
              </a:defRPr>
            </a:lvl2pPr>
            <a:lvl3pPr marL="640080"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2000" kern="1200">
                <a:solidFill>
                  <a:schemeClr val="tx1"/>
                </a:solidFill>
                <a:latin typeface="+mn-lt"/>
                <a:ea typeface="+mn-ea"/>
                <a:cs typeface="+mn-cs"/>
              </a:defRPr>
            </a:lvl3pPr>
            <a:lvl4pPr marL="640080" indent="0" algn="l" defTabSz="914400" rtl="0" eaLnBrk="1" latinLnBrk="0" hangingPunct="1">
              <a:lnSpc>
                <a:spcPct val="105000"/>
              </a:lnSpc>
              <a:spcBef>
                <a:spcPts val="600"/>
              </a:spcBef>
              <a:buFontTx/>
              <a:buNone/>
              <a:defRPr sz="1800" i="1" kern="1200">
                <a:solidFill>
                  <a:schemeClr val="tx1">
                    <a:lumMod val="75000"/>
                    <a:lumOff val="25000"/>
                  </a:schemeClr>
                </a:solidFill>
                <a:latin typeface="+mn-lt"/>
                <a:ea typeface="+mn-ea"/>
                <a:cs typeface="+mn-cs"/>
              </a:defRPr>
            </a:lvl4pPr>
            <a:lvl5pPr marL="886968" indent="-274320" algn="l" defTabSz="914400" rtl="0" eaLnBrk="1" latinLnBrk="0" hangingPunct="1">
              <a:lnSpc>
                <a:spcPct val="105000"/>
              </a:lnSpc>
              <a:spcBef>
                <a:spcPts val="600"/>
              </a:spcBef>
              <a:buClr>
                <a:schemeClr val="accent5"/>
              </a:buClr>
              <a:buFont typeface="Avenir Next LT Pro" panose="020B05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1400" dirty="0"/>
              <a:t>STAP 20</a:t>
            </a:r>
          </a:p>
          <a:p>
            <a:pPr>
              <a:buFont typeface="Arial" panose="020B0604020202020204" pitchFamily="34" charset="0"/>
              <a:buChar char="•"/>
            </a:pPr>
            <a:r>
              <a:rPr lang="nl-NL" sz="1400" dirty="0"/>
              <a:t> Zorgvrager krijgt geen informatie</a:t>
            </a:r>
          </a:p>
          <a:p>
            <a:pPr>
              <a:buFont typeface="Arial" panose="020B0604020202020204" pitchFamily="34" charset="0"/>
              <a:buChar char="•"/>
            </a:pPr>
            <a:r>
              <a:rPr lang="nl-NL" sz="1400" dirty="0"/>
              <a:t> Zorgvrager krijgt onjuiste informatie</a:t>
            </a:r>
          </a:p>
          <a:p>
            <a:pPr>
              <a:buFont typeface="Arial" panose="020B0604020202020204" pitchFamily="34" charset="0"/>
              <a:buChar char="•"/>
            </a:pPr>
            <a:r>
              <a:rPr lang="nl-NL" sz="1400" dirty="0"/>
              <a:t> Zorgvrager is niet adequaat om informatie te begrijpen/onthouden</a:t>
            </a:r>
          </a:p>
          <a:p>
            <a:pPr>
              <a:buFont typeface="Arial" panose="020B0604020202020204" pitchFamily="34" charset="0"/>
              <a:buChar char="•"/>
            </a:pPr>
            <a:r>
              <a:rPr lang="nl-NL" sz="1400" dirty="0"/>
              <a:t> Er is geen familie/mantelzorger om informatie aan te geven</a:t>
            </a:r>
          </a:p>
          <a:p>
            <a:pPr>
              <a:buFont typeface="Arial" panose="020B0604020202020204" pitchFamily="34" charset="0"/>
              <a:buChar char="•"/>
            </a:pPr>
            <a:r>
              <a:rPr lang="nl-NL" sz="1400" dirty="0"/>
              <a:t> Zorgvrager onthoudt informatie verkeerd</a:t>
            </a:r>
          </a:p>
          <a:p>
            <a:pPr marL="0" indent="0">
              <a:buFont typeface="Avenir Next LT Pro" panose="020B0504020202020204" pitchFamily="34" charset="0"/>
              <a:buNone/>
            </a:pPr>
            <a:r>
              <a:rPr lang="nl-NL" sz="1400" dirty="0"/>
              <a:t>STAP 21</a:t>
            </a:r>
          </a:p>
          <a:p>
            <a:pPr>
              <a:buFont typeface="Arial" panose="020B0604020202020204" pitchFamily="34" charset="0"/>
              <a:buChar char="•"/>
            </a:pPr>
            <a:r>
              <a:rPr lang="nl-NL" sz="1400" dirty="0"/>
              <a:t> Papieren gaan niet mee</a:t>
            </a:r>
          </a:p>
          <a:p>
            <a:pPr>
              <a:buFont typeface="Arial" panose="020B0604020202020204" pitchFamily="34" charset="0"/>
              <a:buChar char="•"/>
            </a:pPr>
            <a:r>
              <a:rPr lang="nl-NL" sz="1400" dirty="0"/>
              <a:t> Onjuiste papieren gaan mee</a:t>
            </a:r>
          </a:p>
          <a:p>
            <a:pPr>
              <a:buFont typeface="Arial" panose="020B0604020202020204" pitchFamily="34" charset="0"/>
              <a:buChar char="•"/>
            </a:pPr>
            <a:r>
              <a:rPr lang="nl-NL" sz="1400" dirty="0"/>
              <a:t> Geen duidelijk overzicht</a:t>
            </a:r>
          </a:p>
        </p:txBody>
      </p:sp>
    </p:spTree>
    <p:extLst>
      <p:ext uri="{BB962C8B-B14F-4D97-AF65-F5344CB8AC3E}">
        <p14:creationId xmlns:p14="http://schemas.microsoft.com/office/powerpoint/2010/main" val="2664772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 calcmode="lin" valueType="num">
                                      <p:cBhvr additive="base">
                                        <p:cTn id="3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anim calcmode="lin" valueType="num">
                                      <p:cBhvr additive="base">
                                        <p:cTn id="4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4">
                                            <p:txEl>
                                              <p:pRg st="1" end="1"/>
                                            </p:txEl>
                                          </p:spTgt>
                                        </p:tgtEl>
                                        <p:attrNameLst>
                                          <p:attrName>style.visibility</p:attrName>
                                        </p:attrNameLst>
                                      </p:cBhvr>
                                      <p:to>
                                        <p:strVal val="visible"/>
                                      </p:to>
                                    </p:set>
                                    <p:anim calcmode="lin" valueType="num">
                                      <p:cBhvr additive="base">
                                        <p:cTn id="4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4">
                                            <p:txEl>
                                              <p:pRg st="1" end="1"/>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4">
                                            <p:txEl>
                                              <p:pRg st="2" end="2"/>
                                            </p:txEl>
                                          </p:spTgt>
                                        </p:tgtEl>
                                        <p:attrNameLst>
                                          <p:attrName>style.visibility</p:attrName>
                                        </p:attrNameLst>
                                      </p:cBhvr>
                                      <p:to>
                                        <p:strVal val="visible"/>
                                      </p:to>
                                    </p:set>
                                    <p:anim calcmode="lin" valueType="num">
                                      <p:cBhvr additive="base">
                                        <p:cTn id="5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4">
                                            <p:txEl>
                                              <p:pRg st="2" end="2"/>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4">
                                            <p:txEl>
                                              <p:pRg st="3" end="3"/>
                                            </p:txEl>
                                          </p:spTgt>
                                        </p:tgtEl>
                                        <p:attrNameLst>
                                          <p:attrName>style.visibility</p:attrName>
                                        </p:attrNameLst>
                                      </p:cBhvr>
                                      <p:to>
                                        <p:strVal val="visible"/>
                                      </p:to>
                                    </p:set>
                                    <p:anim calcmode="lin" valueType="num">
                                      <p:cBhvr additive="base">
                                        <p:cTn id="5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3" end="3"/>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4">
                                            <p:txEl>
                                              <p:pRg st="4" end="4"/>
                                            </p:txEl>
                                          </p:spTgt>
                                        </p:tgtEl>
                                        <p:attrNameLst>
                                          <p:attrName>style.visibility</p:attrName>
                                        </p:attrNameLst>
                                      </p:cBhvr>
                                      <p:to>
                                        <p:strVal val="visible"/>
                                      </p:to>
                                    </p:set>
                                    <p:anim calcmode="lin" valueType="num">
                                      <p:cBhvr additive="base">
                                        <p:cTn id="5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4">
                                            <p:txEl>
                                              <p:pRg st="4" end="4"/>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4">
                                            <p:txEl>
                                              <p:pRg st="5" end="5"/>
                                            </p:txEl>
                                          </p:spTgt>
                                        </p:tgtEl>
                                        <p:attrNameLst>
                                          <p:attrName>style.visibility</p:attrName>
                                        </p:attrNameLst>
                                      </p:cBhvr>
                                      <p:to>
                                        <p:strVal val="visible"/>
                                      </p:to>
                                    </p:set>
                                    <p:anim calcmode="lin" valueType="num">
                                      <p:cBhvr additive="base">
                                        <p:cTn id="6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4">
                                            <p:txEl>
                                              <p:pRg st="7" end="7"/>
                                            </p:txEl>
                                          </p:spTgt>
                                        </p:tgtEl>
                                        <p:attrNameLst>
                                          <p:attrName>style.visibility</p:attrName>
                                        </p:attrNameLst>
                                      </p:cBhvr>
                                      <p:to>
                                        <p:strVal val="visible"/>
                                      </p:to>
                                    </p:set>
                                    <p:anim calcmode="lin" valueType="num">
                                      <p:cBhvr additive="base">
                                        <p:cTn id="6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4">
                                            <p:txEl>
                                              <p:pRg st="7" end="7"/>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4">
                                            <p:txEl>
                                              <p:pRg st="8" end="8"/>
                                            </p:txEl>
                                          </p:spTgt>
                                        </p:tgtEl>
                                        <p:attrNameLst>
                                          <p:attrName>style.visibility</p:attrName>
                                        </p:attrNameLst>
                                      </p:cBhvr>
                                      <p:to>
                                        <p:strVal val="visible"/>
                                      </p:to>
                                    </p:set>
                                    <p:anim calcmode="lin" valueType="num">
                                      <p:cBhvr additive="base">
                                        <p:cTn id="73"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8" end="8"/>
                                            </p:txEl>
                                          </p:spTgt>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4">
                                            <p:txEl>
                                              <p:pRg st="9" end="9"/>
                                            </p:txEl>
                                          </p:spTgt>
                                        </p:tgtEl>
                                        <p:attrNameLst>
                                          <p:attrName>style.visibility</p:attrName>
                                        </p:attrNameLst>
                                      </p:cBhvr>
                                      <p:to>
                                        <p:strVal val="visible"/>
                                      </p:to>
                                    </p:set>
                                    <p:anim calcmode="lin" valueType="num">
                                      <p:cBhvr additive="base">
                                        <p:cTn id="77" dur="500" fill="hold"/>
                                        <p:tgtEl>
                                          <p:spTgt spid="4">
                                            <p:txEl>
                                              <p:pRg st="9" end="9"/>
                                            </p:txEl>
                                          </p:spTgt>
                                        </p:tgtEl>
                                        <p:attrNameLst>
                                          <p:attrName>ppt_x</p:attrName>
                                        </p:attrNameLst>
                                      </p:cBhvr>
                                      <p:tavLst>
                                        <p:tav tm="0">
                                          <p:val>
                                            <p:strVal val="#ppt_x"/>
                                          </p:val>
                                        </p:tav>
                                        <p:tav tm="100000">
                                          <p:val>
                                            <p:strVal val="#ppt_x"/>
                                          </p:val>
                                        </p:tav>
                                      </p:tavLst>
                                    </p:anim>
                                    <p:anim calcmode="lin" valueType="num">
                                      <p:cBhvr additive="base">
                                        <p:cTn id="78" dur="500" fill="hold"/>
                                        <p:tgtEl>
                                          <p:spTgt spid="4">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CD0CF1E-4915-4854-AE1A-BE8E8ABDE3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C378B036-879B-4F45-A653-56FC275A70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2000"/>
            <a:ext cx="12192000" cy="6096000"/>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4C7A2216-3E64-E03E-DBC7-7C9F19894147}"/>
              </a:ext>
            </a:extLst>
          </p:cNvPr>
          <p:cNvSpPr>
            <a:spLocks noGrp="1"/>
          </p:cNvSpPr>
          <p:nvPr>
            <p:ph type="title"/>
          </p:nvPr>
        </p:nvSpPr>
        <p:spPr>
          <a:xfrm>
            <a:off x="762000" y="1517903"/>
            <a:ext cx="10668000" cy="1345115"/>
          </a:xfrm>
        </p:spPr>
        <p:txBody>
          <a:bodyPr>
            <a:normAutofit/>
          </a:bodyPr>
          <a:lstStyle/>
          <a:p>
            <a:r>
              <a:rPr lang="nl-NL" dirty="0" err="1"/>
              <a:t>Mindmap</a:t>
            </a:r>
            <a:endParaRPr lang="nl-NL" dirty="0"/>
          </a:p>
        </p:txBody>
      </p:sp>
      <p:sp>
        <p:nvSpPr>
          <p:cNvPr id="3" name="Tijdelijke aanduiding voor inhoud 2">
            <a:extLst>
              <a:ext uri="{FF2B5EF4-FFF2-40B4-BE49-F238E27FC236}">
                <a16:creationId xmlns:a16="http://schemas.microsoft.com/office/drawing/2014/main" id="{6A3AA67E-387E-8BF9-E3A8-D6BB4DF8EB9C}"/>
              </a:ext>
            </a:extLst>
          </p:cNvPr>
          <p:cNvSpPr>
            <a:spLocks noGrp="1"/>
          </p:cNvSpPr>
          <p:nvPr>
            <p:ph idx="1"/>
          </p:nvPr>
        </p:nvSpPr>
        <p:spPr>
          <a:xfrm>
            <a:off x="762000" y="2970222"/>
            <a:ext cx="10668000" cy="3125777"/>
          </a:xfrm>
        </p:spPr>
        <p:txBody>
          <a:bodyPr>
            <a:normAutofit/>
          </a:bodyPr>
          <a:lstStyle/>
          <a:p>
            <a:r>
              <a:rPr lang="nl-NL" dirty="0"/>
              <a:t>Bedenk eens welke stappen er fout kunnen gaan in het medicatieproces na aanleiding van het filmpje. </a:t>
            </a:r>
          </a:p>
        </p:txBody>
      </p:sp>
    </p:spTree>
    <p:extLst>
      <p:ext uri="{BB962C8B-B14F-4D97-AF65-F5344CB8AC3E}">
        <p14:creationId xmlns:p14="http://schemas.microsoft.com/office/powerpoint/2010/main" val="2825786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a:extLst>
              <a:ext uri="{FF2B5EF4-FFF2-40B4-BE49-F238E27FC236}">
                <a16:creationId xmlns:a16="http://schemas.microsoft.com/office/drawing/2014/main" id="{65CDAFE1-059B-49EF-8E73-47DED29BD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0" cy="6105523"/>
          </a:xfrm>
          <a:custGeom>
            <a:avLst/>
            <a:gdLst>
              <a:gd name="connsiteX0" fmla="*/ 0 w 11430000"/>
              <a:gd name="connsiteY0" fmla="*/ 0 h 6105523"/>
              <a:gd name="connsiteX1" fmla="*/ 7267575 w 11430000"/>
              <a:gd name="connsiteY1" fmla="*/ 0 h 6105523"/>
              <a:gd name="connsiteX2" fmla="*/ 7267575 w 11430000"/>
              <a:gd name="connsiteY2" fmla="*/ 762000 h 6105523"/>
              <a:gd name="connsiteX3" fmla="*/ 11430000 w 11430000"/>
              <a:gd name="connsiteY3" fmla="*/ 762000 h 6105523"/>
              <a:gd name="connsiteX4" fmla="*/ 11430000 w 11430000"/>
              <a:gd name="connsiteY4" fmla="*/ 6105523 h 6105523"/>
              <a:gd name="connsiteX5" fmla="*/ 7267575 w 11430000"/>
              <a:gd name="connsiteY5" fmla="*/ 6105523 h 6105523"/>
              <a:gd name="connsiteX6" fmla="*/ 5334000 w 11430000"/>
              <a:gd name="connsiteY6" fmla="*/ 6105523 h 6105523"/>
              <a:gd name="connsiteX7" fmla="*/ 0 w 11430000"/>
              <a:gd name="connsiteY7" fmla="*/ 6105523 h 61055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430000" h="6105523">
                <a:moveTo>
                  <a:pt x="0" y="0"/>
                </a:moveTo>
                <a:lnTo>
                  <a:pt x="7267575" y="0"/>
                </a:lnTo>
                <a:lnTo>
                  <a:pt x="7267575" y="762000"/>
                </a:lnTo>
                <a:lnTo>
                  <a:pt x="11430000" y="762000"/>
                </a:lnTo>
                <a:lnTo>
                  <a:pt x="11430000" y="6105523"/>
                </a:lnTo>
                <a:lnTo>
                  <a:pt x="7267575" y="6105523"/>
                </a:lnTo>
                <a:lnTo>
                  <a:pt x="5334000" y="6105523"/>
                </a:lnTo>
                <a:lnTo>
                  <a:pt x="0" y="6105523"/>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p:cNvSpPr>
            <a:spLocks noGrp="1"/>
          </p:cNvSpPr>
          <p:nvPr>
            <p:ph type="title"/>
          </p:nvPr>
        </p:nvSpPr>
        <p:spPr>
          <a:xfrm>
            <a:off x="762000" y="1517903"/>
            <a:ext cx="9899904" cy="1345115"/>
          </a:xfrm>
        </p:spPr>
        <p:txBody>
          <a:bodyPr>
            <a:normAutofit/>
          </a:bodyPr>
          <a:lstStyle/>
          <a:p>
            <a:r>
              <a:rPr lang="nl-NL" dirty="0"/>
              <a:t>Voorbehouden &amp; Risicovolle handeling</a:t>
            </a:r>
          </a:p>
        </p:txBody>
      </p:sp>
      <p:sp>
        <p:nvSpPr>
          <p:cNvPr id="3" name="Tijdelijke aanduiding voor inhoud 2"/>
          <p:cNvSpPr>
            <a:spLocks noGrp="1"/>
          </p:cNvSpPr>
          <p:nvPr>
            <p:ph idx="1"/>
          </p:nvPr>
        </p:nvSpPr>
        <p:spPr>
          <a:xfrm>
            <a:off x="762000" y="2970222"/>
            <a:ext cx="9899904" cy="3125777"/>
          </a:xfrm>
        </p:spPr>
        <p:txBody>
          <a:bodyPr>
            <a:normAutofit/>
          </a:bodyPr>
          <a:lstStyle/>
          <a:p>
            <a:pPr marL="0" indent="0">
              <a:lnSpc>
                <a:spcPct val="95000"/>
              </a:lnSpc>
              <a:buNone/>
            </a:pPr>
            <a:r>
              <a:rPr lang="nl-NL" sz="1600" b="1"/>
              <a:t>Voorbehouden handeling</a:t>
            </a:r>
          </a:p>
          <a:p>
            <a:pPr>
              <a:lnSpc>
                <a:spcPct val="95000"/>
              </a:lnSpc>
              <a:buFont typeface="Arial" panose="020B0604020202020204" pitchFamily="34" charset="0"/>
              <a:buChar char="•"/>
            </a:pPr>
            <a:r>
              <a:rPr lang="nl-NL" sz="1600" b="1"/>
              <a:t> </a:t>
            </a:r>
            <a:r>
              <a:rPr lang="nl-NL" sz="1600"/>
              <a:t>Risicovolle, medische handelingen</a:t>
            </a:r>
          </a:p>
          <a:p>
            <a:pPr>
              <a:lnSpc>
                <a:spcPct val="95000"/>
              </a:lnSpc>
              <a:buFont typeface="Arial" panose="020B0604020202020204" pitchFamily="34" charset="0"/>
              <a:buChar char="•"/>
            </a:pPr>
            <a:r>
              <a:rPr lang="nl-NL" sz="1600" b="1"/>
              <a:t> </a:t>
            </a:r>
            <a:r>
              <a:rPr lang="nl-NL" sz="1600"/>
              <a:t>Uitvoering </a:t>
            </a:r>
            <a:r>
              <a:rPr lang="nl-NL" sz="1600" i="1"/>
              <a:t>alleen </a:t>
            </a:r>
            <a:r>
              <a:rPr lang="nl-NL" sz="1600"/>
              <a:t>door </a:t>
            </a:r>
            <a:r>
              <a:rPr lang="nl-NL" sz="1600" u="sng"/>
              <a:t>Bevoegd</a:t>
            </a:r>
            <a:r>
              <a:rPr lang="nl-NL" sz="1600"/>
              <a:t> persoon</a:t>
            </a:r>
          </a:p>
          <a:p>
            <a:pPr>
              <a:lnSpc>
                <a:spcPct val="95000"/>
              </a:lnSpc>
              <a:buFont typeface="Arial" panose="020B0604020202020204" pitchFamily="34" charset="0"/>
              <a:buChar char="•"/>
            </a:pPr>
            <a:r>
              <a:rPr lang="nl-NL" sz="1600"/>
              <a:t> Bevoegd = deskundig &amp; bekwaam</a:t>
            </a:r>
          </a:p>
          <a:p>
            <a:pPr marL="0" indent="0">
              <a:lnSpc>
                <a:spcPct val="95000"/>
              </a:lnSpc>
              <a:buNone/>
            </a:pPr>
            <a:endParaRPr lang="nl-NL" sz="1600"/>
          </a:p>
          <a:p>
            <a:pPr marL="0" indent="0">
              <a:lnSpc>
                <a:spcPct val="95000"/>
              </a:lnSpc>
              <a:buNone/>
            </a:pPr>
            <a:r>
              <a:rPr lang="nl-NL" sz="1600" b="1"/>
              <a:t>Risicovolle handeling</a:t>
            </a:r>
          </a:p>
          <a:p>
            <a:pPr>
              <a:lnSpc>
                <a:spcPct val="95000"/>
              </a:lnSpc>
              <a:buFont typeface="Arial" panose="020B0604020202020204" pitchFamily="34" charset="0"/>
              <a:buChar char="•"/>
            </a:pPr>
            <a:r>
              <a:rPr lang="nl-NL" sz="1600" b="1"/>
              <a:t> </a:t>
            </a:r>
            <a:r>
              <a:rPr lang="nl-NL" sz="1600"/>
              <a:t>Uitvoering bevat risico’s voor zorgvrager</a:t>
            </a:r>
          </a:p>
          <a:p>
            <a:pPr>
              <a:lnSpc>
                <a:spcPct val="95000"/>
              </a:lnSpc>
              <a:buFont typeface="Arial" panose="020B0604020202020204" pitchFamily="34" charset="0"/>
              <a:buChar char="•"/>
            </a:pPr>
            <a:r>
              <a:rPr lang="nl-NL" sz="1600" b="1"/>
              <a:t> </a:t>
            </a:r>
            <a:r>
              <a:rPr lang="nl-NL" sz="1600"/>
              <a:t>Kwetsbaar voor fouten</a:t>
            </a:r>
          </a:p>
          <a:p>
            <a:pPr>
              <a:lnSpc>
                <a:spcPct val="95000"/>
              </a:lnSpc>
              <a:buFont typeface="Arial" panose="020B0604020202020204" pitchFamily="34" charset="0"/>
              <a:buChar char="•"/>
            </a:pPr>
            <a:r>
              <a:rPr lang="nl-NL" sz="1600" b="1"/>
              <a:t> </a:t>
            </a:r>
            <a:r>
              <a:rPr lang="nl-NL" sz="1600"/>
              <a:t>Hoeft geen voorbehouden handeling te zijn (14 handelingen zijn beiden)</a:t>
            </a:r>
            <a:endParaRPr lang="nl-NL" sz="1600" b="1"/>
          </a:p>
        </p:txBody>
      </p:sp>
    </p:spTree>
    <p:extLst>
      <p:ext uri="{BB962C8B-B14F-4D97-AF65-F5344CB8AC3E}">
        <p14:creationId xmlns:p14="http://schemas.microsoft.com/office/powerpoint/2010/main" val="47058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 calcmode="lin" valueType="num">
                                      <p:cBhvr additive="base">
                                        <p:cTn id="2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 calcmode="lin" valueType="num">
                                      <p:cBhvr additive="base">
                                        <p:cTn id="2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5" name="Rectangle 307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6" name="Rectangle 3080">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87" name="Rectangle 3082">
            <a:extLst>
              <a:ext uri="{FF2B5EF4-FFF2-40B4-BE49-F238E27FC236}">
                <a16:creationId xmlns:a16="http://schemas.microsoft.com/office/drawing/2014/main" id="{3B272257-593A-402F-88FA-F1DECD9E3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192000" cy="6095999"/>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5431940" y="1517650"/>
            <a:ext cx="5998059" cy="1344613"/>
          </a:xfrm>
        </p:spPr>
        <p:txBody>
          <a:bodyPr>
            <a:normAutofit/>
          </a:bodyPr>
          <a:lstStyle/>
          <a:p>
            <a:r>
              <a:rPr lang="nl-NL" sz="3900"/>
              <a:t>Verantwoordelijkheden arts</a:t>
            </a:r>
          </a:p>
        </p:txBody>
      </p:sp>
      <p:pic>
        <p:nvPicPr>
          <p:cNvPr id="3074" name="Picture 2" descr="Gerelateerde afbeelding"/>
          <p:cNvPicPr>
            <a:picLocks noChangeAspect="1" noChangeArrowheads="1"/>
          </p:cNvPicPr>
          <p:nvPr/>
        </p:nvPicPr>
        <p:blipFill rotWithShape="1">
          <a:blip r:embed="rId3">
            <a:extLst>
              <a:ext uri="{28A0092B-C50C-407E-A947-70E740481C1C}">
                <a14:useLocalDpi xmlns:a14="http://schemas.microsoft.com/office/drawing/2010/main" val="0"/>
              </a:ext>
            </a:extLst>
          </a:blip>
          <a:srcRect l="3243" r="11743" b="1"/>
          <a:stretch/>
        </p:blipFill>
        <p:spPr bwMode="auto">
          <a:xfrm>
            <a:off x="762000" y="1520823"/>
            <a:ext cx="3892291" cy="4578350"/>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5431940" y="2970213"/>
            <a:ext cx="5998059" cy="3125787"/>
          </a:xfrm>
        </p:spPr>
        <p:txBody>
          <a:bodyPr>
            <a:normAutofit/>
          </a:bodyPr>
          <a:lstStyle/>
          <a:p>
            <a:pPr>
              <a:lnSpc>
                <a:spcPct val="95000"/>
              </a:lnSpc>
              <a:buFont typeface="Arial" panose="020B0604020202020204" pitchFamily="34" charset="0"/>
              <a:buChar char="•"/>
            </a:pPr>
            <a:r>
              <a:rPr lang="nl-NL" sz="1400"/>
              <a:t> Medicijnbeleid + juiste </a:t>
            </a:r>
            <a:r>
              <a:rPr lang="nl-NL" sz="1400" err="1"/>
              <a:t>medicatie-opdracht</a:t>
            </a:r>
            <a:endParaRPr lang="nl-NL" sz="1400"/>
          </a:p>
          <a:p>
            <a:pPr>
              <a:lnSpc>
                <a:spcPct val="95000"/>
              </a:lnSpc>
              <a:buFont typeface="Arial" panose="020B0604020202020204" pitchFamily="34" charset="0"/>
              <a:buChar char="•"/>
            </a:pPr>
            <a:r>
              <a:rPr lang="nl-NL" sz="1400"/>
              <a:t> Verantwoordelijk voor eigen vergissing</a:t>
            </a:r>
          </a:p>
          <a:p>
            <a:pPr>
              <a:lnSpc>
                <a:spcPct val="95000"/>
              </a:lnSpc>
              <a:buFont typeface="Arial" panose="020B0604020202020204" pitchFamily="34" charset="0"/>
              <a:buChar char="•"/>
            </a:pPr>
            <a:r>
              <a:rPr lang="nl-NL" sz="1400"/>
              <a:t> Registreren wijzigingen medicatie-overzicht</a:t>
            </a:r>
          </a:p>
          <a:p>
            <a:pPr marL="0" indent="0">
              <a:lnSpc>
                <a:spcPct val="95000"/>
              </a:lnSpc>
              <a:buNone/>
            </a:pPr>
            <a:endParaRPr lang="nl-NL" sz="1400"/>
          </a:p>
          <a:p>
            <a:pPr marL="0" indent="0">
              <a:lnSpc>
                <a:spcPct val="95000"/>
              </a:lnSpc>
              <a:buNone/>
            </a:pPr>
            <a:r>
              <a:rPr lang="nl-NL" sz="1400"/>
              <a:t>Arts is </a:t>
            </a:r>
            <a:r>
              <a:rPr lang="nl-NL" sz="1400" i="1"/>
              <a:t>niet</a:t>
            </a:r>
            <a:r>
              <a:rPr lang="nl-NL" sz="1400"/>
              <a:t> verantwoordelijk als verpleegkundige:</a:t>
            </a:r>
          </a:p>
          <a:p>
            <a:pPr>
              <a:lnSpc>
                <a:spcPct val="95000"/>
              </a:lnSpc>
              <a:buFont typeface="Arial" panose="020B0604020202020204" pitchFamily="34" charset="0"/>
              <a:buChar char="•"/>
            </a:pPr>
            <a:r>
              <a:rPr lang="nl-NL" sz="1400"/>
              <a:t> als ziet arts zich vergist en dit meldt</a:t>
            </a:r>
          </a:p>
          <a:p>
            <a:pPr>
              <a:lnSpc>
                <a:spcPct val="95000"/>
              </a:lnSpc>
              <a:buFont typeface="Arial" panose="020B0604020202020204" pitchFamily="34" charset="0"/>
              <a:buChar char="•"/>
            </a:pPr>
            <a:r>
              <a:rPr lang="nl-NL" sz="1400"/>
              <a:t> instructies arts niet goed heeft begrepen, toch handelt</a:t>
            </a:r>
          </a:p>
          <a:p>
            <a:pPr>
              <a:lnSpc>
                <a:spcPct val="95000"/>
              </a:lnSpc>
              <a:buFont typeface="Arial" panose="020B0604020202020204" pitchFamily="34" charset="0"/>
              <a:buChar char="•"/>
            </a:pPr>
            <a:r>
              <a:rPr lang="nl-NL" sz="1400"/>
              <a:t> geen rekening houdt met verslechtering zorgvrager met geven</a:t>
            </a:r>
          </a:p>
          <a:p>
            <a:pPr marL="0" indent="0">
              <a:lnSpc>
                <a:spcPct val="95000"/>
              </a:lnSpc>
              <a:buNone/>
            </a:pPr>
            <a:r>
              <a:rPr lang="nl-NL" sz="1400"/>
              <a:t>  voorgeschreven medicijnen</a:t>
            </a:r>
          </a:p>
          <a:p>
            <a:pPr>
              <a:lnSpc>
                <a:spcPct val="95000"/>
              </a:lnSpc>
              <a:buFont typeface="Arial" panose="020B0604020202020204" pitchFamily="34" charset="0"/>
              <a:buChar char="•"/>
            </a:pPr>
            <a:endParaRPr lang="nl-NL" sz="1400"/>
          </a:p>
        </p:txBody>
      </p:sp>
    </p:spTree>
    <p:extLst>
      <p:ext uri="{BB962C8B-B14F-4D97-AF65-F5344CB8AC3E}">
        <p14:creationId xmlns:p14="http://schemas.microsoft.com/office/powerpoint/2010/main" val="2936085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 calcmode="lin" valueType="num">
                                      <p:cBhvr additive="base">
                                        <p:cTn id="2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 calcmode="lin" valueType="num">
                                      <p:cBhvr additive="base">
                                        <p:cTn id="3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03" name="Rectangle 4102">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762000" y="758951"/>
            <a:ext cx="3880511" cy="1577849"/>
          </a:xfrm>
        </p:spPr>
        <p:txBody>
          <a:bodyPr>
            <a:normAutofit/>
          </a:bodyPr>
          <a:lstStyle/>
          <a:p>
            <a:r>
              <a:rPr lang="nl-NL" sz="2600" dirty="0"/>
              <a:t>Verantwoordelijkheden verzorgende</a:t>
            </a:r>
          </a:p>
        </p:txBody>
      </p:sp>
      <p:sp>
        <p:nvSpPr>
          <p:cNvPr id="3" name="Tijdelijke aanduiding voor inhoud 2"/>
          <p:cNvSpPr>
            <a:spLocks noGrp="1"/>
          </p:cNvSpPr>
          <p:nvPr>
            <p:ph idx="1"/>
          </p:nvPr>
        </p:nvSpPr>
        <p:spPr>
          <a:xfrm>
            <a:off x="762000" y="2611718"/>
            <a:ext cx="3880511" cy="3514164"/>
          </a:xfrm>
        </p:spPr>
        <p:txBody>
          <a:bodyPr>
            <a:normAutofit/>
          </a:bodyPr>
          <a:lstStyle/>
          <a:p>
            <a:pPr>
              <a:lnSpc>
                <a:spcPct val="95000"/>
              </a:lnSpc>
              <a:buFont typeface="Arial" panose="020B0604020202020204" pitchFamily="34" charset="0"/>
              <a:buChar char="•"/>
            </a:pPr>
            <a:r>
              <a:rPr lang="nl-NL" sz="1600"/>
              <a:t> medicatiebeleid i.o.v. zorgvrager </a:t>
            </a:r>
          </a:p>
          <a:p>
            <a:pPr>
              <a:lnSpc>
                <a:spcPct val="95000"/>
              </a:lnSpc>
              <a:buFont typeface="Arial" panose="020B0604020202020204" pitchFamily="34" charset="0"/>
              <a:buChar char="•"/>
            </a:pPr>
            <a:r>
              <a:rPr lang="nl-NL" sz="1600"/>
              <a:t> indien zorgvrager verantwoordelijkheid niet kan dragen: in opdracht van arts/apotheker (schriftelijk vastgelegd)</a:t>
            </a:r>
          </a:p>
          <a:p>
            <a:pPr>
              <a:lnSpc>
                <a:spcPct val="95000"/>
              </a:lnSpc>
              <a:buFont typeface="Arial" panose="020B0604020202020204" pitchFamily="34" charset="0"/>
              <a:buChar char="•"/>
            </a:pPr>
            <a:r>
              <a:rPr lang="nl-NL" sz="1600"/>
              <a:t> registratie op deellijst</a:t>
            </a:r>
          </a:p>
          <a:p>
            <a:pPr>
              <a:lnSpc>
                <a:spcPct val="95000"/>
              </a:lnSpc>
              <a:buFont typeface="Arial" panose="020B0604020202020204" pitchFamily="34" charset="0"/>
              <a:buChar char="•"/>
            </a:pPr>
            <a:r>
              <a:rPr lang="nl-NL" sz="1600"/>
              <a:t> signalering juist medicijngebruik</a:t>
            </a:r>
          </a:p>
          <a:p>
            <a:pPr>
              <a:lnSpc>
                <a:spcPct val="95000"/>
              </a:lnSpc>
              <a:buFont typeface="Arial" panose="020B0604020202020204" pitchFamily="34" charset="0"/>
              <a:buChar char="•"/>
            </a:pPr>
            <a:r>
              <a:rPr lang="nl-NL" sz="1600"/>
              <a:t> advies en instructie</a:t>
            </a:r>
          </a:p>
          <a:p>
            <a:pPr>
              <a:lnSpc>
                <a:spcPct val="95000"/>
              </a:lnSpc>
              <a:buFont typeface="Arial" panose="020B0604020202020204" pitchFamily="34" charset="0"/>
              <a:buChar char="•"/>
            </a:pPr>
            <a:r>
              <a:rPr lang="nl-NL" sz="1600"/>
              <a:t> registreren afspraken in dossier</a:t>
            </a:r>
          </a:p>
        </p:txBody>
      </p:sp>
      <p:pic>
        <p:nvPicPr>
          <p:cNvPr id="4098" name="Picture 2" descr="Afbeeldingsresultaat voor verpleegkundige man"/>
          <p:cNvPicPr>
            <a:picLocks noChangeAspect="1" noChangeArrowheads="1"/>
          </p:cNvPicPr>
          <p:nvPr/>
        </p:nvPicPr>
        <p:blipFill rotWithShape="1">
          <a:blip r:embed="rId3">
            <a:extLst>
              <a:ext uri="{28A0092B-C50C-407E-A947-70E740481C1C}">
                <a14:useLocalDpi xmlns:a14="http://schemas.microsoft.com/office/drawing/2010/main" val="0"/>
              </a:ext>
            </a:extLst>
          </a:blip>
          <a:srcRect l="23758" r="-1" b="-1"/>
          <a:stretch/>
        </p:blipFill>
        <p:spPr bwMode="auto">
          <a:xfrm>
            <a:off x="5401463" y="10"/>
            <a:ext cx="6790537"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801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27" name="Rectangle 5126">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9" name="Rectangle 5128">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5131" name="Freeform: Shape 5130">
            <a:extLst>
              <a:ext uri="{FF2B5EF4-FFF2-40B4-BE49-F238E27FC236}">
                <a16:creationId xmlns:a16="http://schemas.microsoft.com/office/drawing/2014/main" id="{EF37EE88-E359-4E69-A072-9959A84E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1" cy="6168789"/>
          </a:xfrm>
          <a:custGeom>
            <a:avLst/>
            <a:gdLst>
              <a:gd name="connsiteX0" fmla="*/ 0 w 11430001"/>
              <a:gd name="connsiteY0" fmla="*/ 0 h 6168789"/>
              <a:gd name="connsiteX1" fmla="*/ 5334002 w 11430001"/>
              <a:gd name="connsiteY1" fmla="*/ 0 h 6168789"/>
              <a:gd name="connsiteX2" fmla="*/ 5334002 w 11430001"/>
              <a:gd name="connsiteY2" fmla="*/ 771523 h 6168789"/>
              <a:gd name="connsiteX3" fmla="*/ 11430001 w 11430001"/>
              <a:gd name="connsiteY3" fmla="*/ 771523 h 6168789"/>
              <a:gd name="connsiteX4" fmla="*/ 11430001 w 11430001"/>
              <a:gd name="connsiteY4" fmla="*/ 6168789 h 6168789"/>
              <a:gd name="connsiteX5" fmla="*/ 0 w 11430001"/>
              <a:gd name="connsiteY5" fmla="*/ 6168789 h 616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01" h="6168789">
                <a:moveTo>
                  <a:pt x="0" y="0"/>
                </a:moveTo>
                <a:lnTo>
                  <a:pt x="5334002" y="0"/>
                </a:lnTo>
                <a:lnTo>
                  <a:pt x="5334002" y="771523"/>
                </a:lnTo>
                <a:lnTo>
                  <a:pt x="11430001" y="771523"/>
                </a:lnTo>
                <a:lnTo>
                  <a:pt x="11430001" y="6168789"/>
                </a:lnTo>
                <a:lnTo>
                  <a:pt x="0" y="6168789"/>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p:cNvSpPr>
            <a:spLocks noGrp="1"/>
          </p:cNvSpPr>
          <p:nvPr>
            <p:ph type="title"/>
          </p:nvPr>
        </p:nvSpPr>
        <p:spPr>
          <a:xfrm>
            <a:off x="6096000" y="1517650"/>
            <a:ext cx="4565650" cy="1344613"/>
          </a:xfrm>
        </p:spPr>
        <p:txBody>
          <a:bodyPr>
            <a:normAutofit/>
          </a:bodyPr>
          <a:lstStyle/>
          <a:p>
            <a:r>
              <a:rPr lang="nl-NL" sz="2900"/>
              <a:t>Verantwoordelijkheden zorgvrager</a:t>
            </a:r>
          </a:p>
        </p:txBody>
      </p:sp>
      <p:pic>
        <p:nvPicPr>
          <p:cNvPr id="5122" name="Picture 2" descr="Gerelateerde afbeeldin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54711" y="1912010"/>
            <a:ext cx="4573192" cy="3029739"/>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6095998" y="2970213"/>
            <a:ext cx="4565651" cy="3125787"/>
          </a:xfrm>
        </p:spPr>
        <p:txBody>
          <a:bodyPr>
            <a:normAutofit/>
          </a:bodyPr>
          <a:lstStyle/>
          <a:p>
            <a:pPr>
              <a:buFont typeface="Arial" panose="020B0604020202020204" pitchFamily="34" charset="0"/>
              <a:buChar char="•"/>
            </a:pPr>
            <a:r>
              <a:rPr lang="nl-NL" dirty="0"/>
              <a:t> </a:t>
            </a:r>
            <a:r>
              <a:rPr lang="nl-NL"/>
              <a:t>Naleven medicijnvoorschriften</a:t>
            </a:r>
          </a:p>
          <a:p>
            <a:pPr>
              <a:buFont typeface="Arial" panose="020B0604020202020204" pitchFamily="34" charset="0"/>
              <a:buChar char="•"/>
            </a:pPr>
            <a:r>
              <a:rPr lang="nl-NL"/>
              <a:t> Zelfmedicatie/medicatie in eigen beheer</a:t>
            </a:r>
          </a:p>
        </p:txBody>
      </p:sp>
    </p:spTree>
    <p:extLst>
      <p:ext uri="{BB962C8B-B14F-4D97-AF65-F5344CB8AC3E}">
        <p14:creationId xmlns:p14="http://schemas.microsoft.com/office/powerpoint/2010/main" val="920850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Rectangle 8200">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203" name="Freeform: Shape 8202">
            <a:extLst>
              <a:ext uri="{FF2B5EF4-FFF2-40B4-BE49-F238E27FC236}">
                <a16:creationId xmlns:a16="http://schemas.microsoft.com/office/drawing/2014/main" id="{EF37EE88-E359-4E69-A072-9959A84E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1" cy="6168789"/>
          </a:xfrm>
          <a:custGeom>
            <a:avLst/>
            <a:gdLst>
              <a:gd name="connsiteX0" fmla="*/ 0 w 11430001"/>
              <a:gd name="connsiteY0" fmla="*/ 0 h 6168789"/>
              <a:gd name="connsiteX1" fmla="*/ 5334002 w 11430001"/>
              <a:gd name="connsiteY1" fmla="*/ 0 h 6168789"/>
              <a:gd name="connsiteX2" fmla="*/ 5334002 w 11430001"/>
              <a:gd name="connsiteY2" fmla="*/ 771523 h 6168789"/>
              <a:gd name="connsiteX3" fmla="*/ 11430001 w 11430001"/>
              <a:gd name="connsiteY3" fmla="*/ 771523 h 6168789"/>
              <a:gd name="connsiteX4" fmla="*/ 11430001 w 11430001"/>
              <a:gd name="connsiteY4" fmla="*/ 6168789 h 6168789"/>
              <a:gd name="connsiteX5" fmla="*/ 0 w 11430001"/>
              <a:gd name="connsiteY5" fmla="*/ 6168789 h 616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01" h="6168789">
                <a:moveTo>
                  <a:pt x="0" y="0"/>
                </a:moveTo>
                <a:lnTo>
                  <a:pt x="5334002" y="0"/>
                </a:lnTo>
                <a:lnTo>
                  <a:pt x="5334002" y="771523"/>
                </a:lnTo>
                <a:lnTo>
                  <a:pt x="11430001" y="771523"/>
                </a:lnTo>
                <a:lnTo>
                  <a:pt x="11430001" y="6168789"/>
                </a:lnTo>
                <a:lnTo>
                  <a:pt x="0" y="6168789"/>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p:cNvSpPr>
            <a:spLocks noGrp="1"/>
          </p:cNvSpPr>
          <p:nvPr>
            <p:ph type="title"/>
          </p:nvPr>
        </p:nvSpPr>
        <p:spPr>
          <a:xfrm>
            <a:off x="6096000" y="1517650"/>
            <a:ext cx="4565650" cy="1344613"/>
          </a:xfrm>
        </p:spPr>
        <p:txBody>
          <a:bodyPr>
            <a:normAutofit/>
          </a:bodyPr>
          <a:lstStyle/>
          <a:p>
            <a:r>
              <a:rPr lang="nl-NL" sz="2600"/>
              <a:t>Belangrijke controlepunten Delen medicijnen</a:t>
            </a:r>
          </a:p>
        </p:txBody>
      </p:sp>
      <p:pic>
        <p:nvPicPr>
          <p:cNvPr id="8194" name="Picture 2" descr="Afbeeldingsresultaat voor controle vervaldatum medicijnen"/>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68961" y="2518141"/>
            <a:ext cx="4573192" cy="2686750"/>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6095998" y="2970213"/>
            <a:ext cx="4565651" cy="3125787"/>
          </a:xfrm>
        </p:spPr>
        <p:txBody>
          <a:bodyPr>
            <a:normAutofit/>
          </a:bodyPr>
          <a:lstStyle/>
          <a:p>
            <a:pPr>
              <a:lnSpc>
                <a:spcPct val="95000"/>
              </a:lnSpc>
            </a:pPr>
            <a:r>
              <a:rPr lang="nl-NL" sz="1600">
                <a:ea typeface="ＭＳ Ｐゴシック" panose="020B0600070205080204" pitchFamily="34" charset="-128"/>
              </a:rPr>
              <a:t>• Identiteit van de cliënt (naam, voorletter, geboortedatum)</a:t>
            </a:r>
          </a:p>
          <a:p>
            <a:pPr>
              <a:lnSpc>
                <a:spcPct val="95000"/>
              </a:lnSpc>
            </a:pPr>
            <a:r>
              <a:rPr lang="nl-NL" sz="1600">
                <a:ea typeface="ＭＳ Ｐゴシック" panose="020B0600070205080204" pitchFamily="34" charset="-128"/>
              </a:rPr>
              <a:t>• Naam medicijn (stofnaam)</a:t>
            </a:r>
          </a:p>
          <a:p>
            <a:pPr>
              <a:lnSpc>
                <a:spcPct val="95000"/>
              </a:lnSpc>
            </a:pPr>
            <a:r>
              <a:rPr lang="nl-NL" sz="1600">
                <a:ea typeface="ＭＳ Ｐゴシック" panose="020B0600070205080204" pitchFamily="34" charset="-128"/>
              </a:rPr>
              <a:t>• Sterkte</a:t>
            </a:r>
          </a:p>
          <a:p>
            <a:pPr>
              <a:lnSpc>
                <a:spcPct val="95000"/>
              </a:lnSpc>
            </a:pPr>
            <a:r>
              <a:rPr lang="nl-NL" sz="1600">
                <a:ea typeface="ＭＳ Ｐゴシック" panose="020B0600070205080204" pitchFamily="34" charset="-128"/>
              </a:rPr>
              <a:t>• Dosis</a:t>
            </a:r>
          </a:p>
          <a:p>
            <a:pPr>
              <a:lnSpc>
                <a:spcPct val="95000"/>
              </a:lnSpc>
            </a:pPr>
            <a:r>
              <a:rPr lang="nl-NL" sz="1600">
                <a:ea typeface="ＭＳ Ｐゴシック" panose="020B0600070205080204" pitchFamily="34" charset="-128"/>
              </a:rPr>
              <a:t>• Vervaldatum</a:t>
            </a:r>
          </a:p>
          <a:p>
            <a:pPr>
              <a:lnSpc>
                <a:spcPct val="95000"/>
              </a:lnSpc>
            </a:pPr>
            <a:r>
              <a:rPr lang="nl-NL" sz="1600">
                <a:ea typeface="ＭＳ Ｐゴシック" panose="020B0600070205080204" pitchFamily="34" charset="-128"/>
              </a:rPr>
              <a:t>• Juiste wijze van bewaren </a:t>
            </a:r>
          </a:p>
          <a:p>
            <a:pPr>
              <a:lnSpc>
                <a:spcPct val="95000"/>
              </a:lnSpc>
            </a:pPr>
            <a:r>
              <a:rPr lang="nl-NL" sz="1600">
                <a:ea typeface="ＭＳ Ｐゴシック" panose="020B0600070205080204" pitchFamily="34" charset="-128"/>
              </a:rPr>
              <a:t>• Toedieningstijdstip</a:t>
            </a:r>
          </a:p>
          <a:p>
            <a:pPr>
              <a:lnSpc>
                <a:spcPct val="95000"/>
              </a:lnSpc>
            </a:pPr>
            <a:r>
              <a:rPr lang="nl-NL" sz="1600">
                <a:ea typeface="ＭＳ Ｐゴシック" panose="020B0600070205080204" pitchFamily="34" charset="-128"/>
              </a:rPr>
              <a:t>• Toedieningswijze</a:t>
            </a:r>
            <a:endParaRPr lang="nl-NL" sz="1600"/>
          </a:p>
        </p:txBody>
      </p:sp>
    </p:spTree>
    <p:extLst>
      <p:ext uri="{BB962C8B-B14F-4D97-AF65-F5344CB8AC3E}">
        <p14:creationId xmlns:p14="http://schemas.microsoft.com/office/powerpoint/2010/main" val="4042881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7" name="Rectangle 7176">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099048"/>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179" name="Freeform: Shape 7178">
            <a:extLst>
              <a:ext uri="{FF2B5EF4-FFF2-40B4-BE49-F238E27FC236}">
                <a16:creationId xmlns:a16="http://schemas.microsoft.com/office/drawing/2014/main" id="{EF37EE88-E359-4E69-A072-9959A84E11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30001" cy="6168789"/>
          </a:xfrm>
          <a:custGeom>
            <a:avLst/>
            <a:gdLst>
              <a:gd name="connsiteX0" fmla="*/ 0 w 11430001"/>
              <a:gd name="connsiteY0" fmla="*/ 0 h 6168789"/>
              <a:gd name="connsiteX1" fmla="*/ 5334002 w 11430001"/>
              <a:gd name="connsiteY1" fmla="*/ 0 h 6168789"/>
              <a:gd name="connsiteX2" fmla="*/ 5334002 w 11430001"/>
              <a:gd name="connsiteY2" fmla="*/ 771523 h 6168789"/>
              <a:gd name="connsiteX3" fmla="*/ 11430001 w 11430001"/>
              <a:gd name="connsiteY3" fmla="*/ 771523 h 6168789"/>
              <a:gd name="connsiteX4" fmla="*/ 11430001 w 11430001"/>
              <a:gd name="connsiteY4" fmla="*/ 6168789 h 6168789"/>
              <a:gd name="connsiteX5" fmla="*/ 0 w 11430001"/>
              <a:gd name="connsiteY5" fmla="*/ 6168789 h 61687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01" h="6168789">
                <a:moveTo>
                  <a:pt x="0" y="0"/>
                </a:moveTo>
                <a:lnTo>
                  <a:pt x="5334002" y="0"/>
                </a:lnTo>
                <a:lnTo>
                  <a:pt x="5334002" y="771523"/>
                </a:lnTo>
                <a:lnTo>
                  <a:pt x="11430001" y="771523"/>
                </a:lnTo>
                <a:lnTo>
                  <a:pt x="11430001" y="6168789"/>
                </a:lnTo>
                <a:lnTo>
                  <a:pt x="0" y="6168789"/>
                </a:lnTo>
                <a:close/>
              </a:path>
            </a:pathLst>
          </a:custGeom>
          <a:ln w="762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el 1"/>
          <p:cNvSpPr>
            <a:spLocks noGrp="1"/>
          </p:cNvSpPr>
          <p:nvPr>
            <p:ph type="title"/>
          </p:nvPr>
        </p:nvSpPr>
        <p:spPr>
          <a:xfrm>
            <a:off x="6096000" y="1517650"/>
            <a:ext cx="4565650" cy="1344613"/>
          </a:xfrm>
        </p:spPr>
        <p:txBody>
          <a:bodyPr>
            <a:normAutofit/>
          </a:bodyPr>
          <a:lstStyle/>
          <a:p>
            <a:r>
              <a:rPr lang="nl-NL" sz="2600"/>
              <a:t>Belangrijke controlepunten </a:t>
            </a:r>
            <a:br>
              <a:rPr lang="nl-NL" sz="2600"/>
            </a:br>
            <a:r>
              <a:rPr lang="nl-NL" sz="2600"/>
              <a:t>medicijnen delen</a:t>
            </a:r>
          </a:p>
        </p:txBody>
      </p:sp>
      <p:pic>
        <p:nvPicPr>
          <p:cNvPr id="7170" name="Picture 2" descr="Afbeeldingsresultaat voor controle medicijnen"/>
          <p:cNvPicPr>
            <a:picLocks noChangeAspect="1" noChangeArrowheads="1"/>
          </p:cNvPicPr>
          <p:nvPr/>
        </p:nvPicPr>
        <p:blipFill rotWithShape="1">
          <a:blip r:embed="rId3">
            <a:extLst>
              <a:ext uri="{28A0092B-C50C-407E-A947-70E740481C1C}">
                <a14:useLocalDpi xmlns:a14="http://schemas.microsoft.com/office/drawing/2010/main" val="0"/>
              </a:ext>
            </a:extLst>
          </a:blip>
          <a:srcRect l="10052" r="23042" b="-1"/>
          <a:stretch/>
        </p:blipFill>
        <p:spPr bwMode="auto">
          <a:xfrm>
            <a:off x="20" y="758953"/>
            <a:ext cx="5333979" cy="5335854"/>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6095998" y="2970213"/>
            <a:ext cx="4565651" cy="3125787"/>
          </a:xfrm>
        </p:spPr>
        <p:txBody>
          <a:bodyPr>
            <a:normAutofit/>
          </a:bodyPr>
          <a:lstStyle/>
          <a:p>
            <a:pPr>
              <a:lnSpc>
                <a:spcPct val="95000"/>
              </a:lnSpc>
              <a:buFont typeface="Arial" panose="020B0604020202020204" pitchFamily="34" charset="0"/>
              <a:buChar char="•"/>
            </a:pPr>
            <a:r>
              <a:rPr lang="nl-NL" sz="1800">
                <a:ea typeface="ＭＳ Ｐゴシック" panose="020B0600070205080204" pitchFamily="34" charset="-128"/>
              </a:rPr>
              <a:t> Gezondheidstoestand </a:t>
            </a:r>
          </a:p>
          <a:p>
            <a:pPr>
              <a:lnSpc>
                <a:spcPct val="95000"/>
              </a:lnSpc>
              <a:buFont typeface="Arial" panose="020B0604020202020204" pitchFamily="34" charset="0"/>
              <a:buChar char="•"/>
            </a:pPr>
            <a:r>
              <a:rPr lang="nl-NL" sz="1800">
                <a:ea typeface="ＭＳ Ｐゴシック" panose="020B0600070205080204" pitchFamily="34" charset="-128"/>
              </a:rPr>
              <a:t> Daadwerkelijk inname</a:t>
            </a:r>
          </a:p>
          <a:p>
            <a:pPr>
              <a:lnSpc>
                <a:spcPct val="95000"/>
              </a:lnSpc>
              <a:buFont typeface="Arial" panose="020B0604020202020204" pitchFamily="34" charset="0"/>
              <a:buChar char="•"/>
            </a:pPr>
            <a:r>
              <a:rPr lang="nl-NL" sz="1800">
                <a:ea typeface="ＭＳ Ｐゴシック" panose="020B0600070205080204" pitchFamily="34" charset="-128"/>
              </a:rPr>
              <a:t> Dubbelcheck</a:t>
            </a:r>
          </a:p>
          <a:p>
            <a:pPr>
              <a:lnSpc>
                <a:spcPct val="95000"/>
              </a:lnSpc>
              <a:buFont typeface="Arial" panose="020B0604020202020204" pitchFamily="34" charset="0"/>
              <a:buChar char="•"/>
            </a:pPr>
            <a:r>
              <a:rPr lang="nl-NL" sz="1800">
                <a:ea typeface="ＭＳ Ｐゴシック" panose="020B0600070205080204" pitchFamily="34" charset="-128"/>
              </a:rPr>
              <a:t> Indicatie</a:t>
            </a:r>
          </a:p>
          <a:p>
            <a:pPr>
              <a:lnSpc>
                <a:spcPct val="95000"/>
              </a:lnSpc>
              <a:buFont typeface="Arial" panose="020B0604020202020204" pitchFamily="34" charset="0"/>
              <a:buChar char="•"/>
            </a:pPr>
            <a:r>
              <a:rPr lang="nl-NL" sz="1800">
                <a:ea typeface="ＭＳ Ｐゴシック" panose="020B0600070205080204" pitchFamily="34" charset="-128"/>
              </a:rPr>
              <a:t> Werking </a:t>
            </a:r>
          </a:p>
          <a:p>
            <a:pPr>
              <a:lnSpc>
                <a:spcPct val="95000"/>
              </a:lnSpc>
              <a:buFont typeface="Arial" panose="020B0604020202020204" pitchFamily="34" charset="0"/>
              <a:buChar char="•"/>
            </a:pPr>
            <a:r>
              <a:rPr lang="nl-NL" sz="1800">
                <a:ea typeface="ＭＳ Ｐゴシック" panose="020B0600070205080204" pitchFamily="34" charset="-128"/>
              </a:rPr>
              <a:t> Bijwerkingen </a:t>
            </a:r>
          </a:p>
          <a:p>
            <a:pPr>
              <a:lnSpc>
                <a:spcPct val="95000"/>
              </a:lnSpc>
              <a:buFont typeface="Arial" panose="020B0604020202020204" pitchFamily="34" charset="0"/>
              <a:buChar char="•"/>
            </a:pPr>
            <a:r>
              <a:rPr lang="nl-NL" sz="1800">
                <a:ea typeface="ＭＳ Ｐゴシック" panose="020B0600070205080204" pitchFamily="34" charset="-128"/>
              </a:rPr>
              <a:t> Contra-indicatie</a:t>
            </a:r>
          </a:p>
          <a:p>
            <a:pPr>
              <a:lnSpc>
                <a:spcPct val="95000"/>
              </a:lnSpc>
              <a:buFont typeface="Arial" panose="020B0604020202020204" pitchFamily="34" charset="0"/>
              <a:buChar char="•"/>
            </a:pPr>
            <a:r>
              <a:rPr lang="nl-NL" sz="1800">
                <a:ea typeface="ＭＳ Ｐゴシック" panose="020B0600070205080204" pitchFamily="34" charset="-128"/>
              </a:rPr>
              <a:t> Bijzonderheden</a:t>
            </a:r>
          </a:p>
          <a:p>
            <a:pPr>
              <a:lnSpc>
                <a:spcPct val="95000"/>
              </a:lnSpc>
              <a:buFont typeface="Arial" panose="020B0604020202020204" pitchFamily="34" charset="0"/>
              <a:buChar char="•"/>
            </a:pPr>
            <a:endParaRPr lang="nl-NL" sz="1800">
              <a:latin typeface="+mj-lt"/>
            </a:endParaRPr>
          </a:p>
        </p:txBody>
      </p:sp>
    </p:spTree>
    <p:extLst>
      <p:ext uri="{BB962C8B-B14F-4D97-AF65-F5344CB8AC3E}">
        <p14:creationId xmlns:p14="http://schemas.microsoft.com/office/powerpoint/2010/main" val="3992445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3" name="Rectangle 9222">
            <a:extLst>
              <a:ext uri="{FF2B5EF4-FFF2-40B4-BE49-F238E27FC236}">
                <a16:creationId xmlns:a16="http://schemas.microsoft.com/office/drawing/2014/main" id="{84136905-015B-4510-B514-027CBA846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25" name="Rectangle 9224">
            <a:extLst>
              <a:ext uri="{FF2B5EF4-FFF2-40B4-BE49-F238E27FC236}">
                <a16:creationId xmlns:a16="http://schemas.microsoft.com/office/drawing/2014/main" id="{36CD0F97-2E5B-4E84-8544-EB24DED104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gradFill flip="none" rotWithShape="1">
            <a:gsLst>
              <a:gs pos="10000">
                <a:schemeClr val="accent5"/>
              </a:gs>
              <a:gs pos="90000">
                <a:schemeClr val="accent1"/>
              </a:gs>
              <a:gs pos="70000">
                <a:schemeClr val="accent2"/>
              </a:gs>
              <a:gs pos="30000">
                <a:schemeClr val="accent4"/>
              </a:gs>
              <a:gs pos="50000">
                <a:schemeClr val="accent3">
                  <a:lumMod val="60000"/>
                  <a:lumOff val="40000"/>
                </a:schemeClr>
              </a:gs>
            </a:gsLst>
            <a:lin ang="7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227" name="Rectangle 9226">
            <a:extLst>
              <a:ext uri="{FF2B5EF4-FFF2-40B4-BE49-F238E27FC236}">
                <a16:creationId xmlns:a16="http://schemas.microsoft.com/office/drawing/2014/main" id="{3B272257-593A-402F-88FA-F1DECD9E3F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61999"/>
            <a:ext cx="12192000" cy="6095999"/>
          </a:xfrm>
          <a:prstGeom prst="rect">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5431940" y="1517650"/>
            <a:ext cx="5998059" cy="1344613"/>
          </a:xfrm>
        </p:spPr>
        <p:txBody>
          <a:bodyPr>
            <a:normAutofit/>
          </a:bodyPr>
          <a:lstStyle/>
          <a:p>
            <a:r>
              <a:rPr lang="nl-NL" sz="3900"/>
              <a:t>Observeren/rapporteren</a:t>
            </a:r>
          </a:p>
        </p:txBody>
      </p:sp>
      <p:pic>
        <p:nvPicPr>
          <p:cNvPr id="9218" name="Picture 2" descr="Afbeeldingsresultaat voor rapporteren in de zorg"/>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0" y="1623318"/>
            <a:ext cx="3892291" cy="4373360"/>
          </a:xfrm>
          <a:prstGeom prst="rect">
            <a:avLst/>
          </a:prstGeom>
          <a:noFill/>
          <a:extLst>
            <a:ext uri="{909E8E84-426E-40DD-AFC4-6F175D3DCCD1}">
              <a14:hiddenFill xmlns:a14="http://schemas.microsoft.com/office/drawing/2010/main">
                <a:solidFill>
                  <a:srgbClr val="FFFFFF"/>
                </a:solidFill>
              </a14:hiddenFill>
            </a:ext>
          </a:extLst>
        </p:spPr>
      </p:pic>
      <p:sp>
        <p:nvSpPr>
          <p:cNvPr id="3" name="Tijdelijke aanduiding voor inhoud 2"/>
          <p:cNvSpPr>
            <a:spLocks noGrp="1"/>
          </p:cNvSpPr>
          <p:nvPr>
            <p:ph idx="1"/>
          </p:nvPr>
        </p:nvSpPr>
        <p:spPr>
          <a:xfrm>
            <a:off x="5431940" y="2970213"/>
            <a:ext cx="5998059" cy="3125787"/>
          </a:xfrm>
        </p:spPr>
        <p:txBody>
          <a:bodyPr>
            <a:normAutofit/>
          </a:bodyPr>
          <a:lstStyle/>
          <a:p>
            <a:pPr>
              <a:buFont typeface="Arial" panose="020B0604020202020204" pitchFamily="34" charset="0"/>
              <a:buChar char="•"/>
            </a:pPr>
            <a:r>
              <a:rPr lang="nl-NL" sz="1700">
                <a:ea typeface="ＭＳ Ｐゴシック" panose="020B0600070205080204" pitchFamily="34" charset="-128"/>
              </a:rPr>
              <a:t> Signaleren van werking/ bijwerkingen:</a:t>
            </a:r>
          </a:p>
          <a:p>
            <a:pPr lvl="5">
              <a:buFont typeface="Arial" panose="020B0604020202020204" pitchFamily="34" charset="0"/>
              <a:buChar char="•"/>
            </a:pPr>
            <a:r>
              <a:rPr lang="nl-NL" sz="1700">
                <a:ea typeface="ＭＳ Ｐゴシック" panose="020B0600070205080204" pitchFamily="34" charset="-128"/>
              </a:rPr>
              <a:t> Pijn</a:t>
            </a:r>
          </a:p>
          <a:p>
            <a:pPr lvl="5">
              <a:buFont typeface="Arial" panose="020B0604020202020204" pitchFamily="34" charset="0"/>
              <a:buChar char="•"/>
            </a:pPr>
            <a:r>
              <a:rPr lang="nl-NL" sz="1700">
                <a:ea typeface="ＭＳ Ｐゴシック" panose="020B0600070205080204" pitchFamily="34" charset="-128"/>
              </a:rPr>
              <a:t> Temperatuur (bij antibioticakuur)</a:t>
            </a:r>
          </a:p>
          <a:p>
            <a:pPr lvl="5">
              <a:buFont typeface="Arial" panose="020B0604020202020204" pitchFamily="34" charset="0"/>
              <a:buChar char="•"/>
            </a:pPr>
            <a:r>
              <a:rPr lang="nl-NL" sz="1700">
                <a:ea typeface="ＭＳ Ｐゴシック" panose="020B0600070205080204" pitchFamily="34" charset="-128"/>
              </a:rPr>
              <a:t> Bloeddruk  (bij bloeddrukverlagende medicijnen)</a:t>
            </a:r>
          </a:p>
          <a:p>
            <a:pPr lvl="5">
              <a:buFont typeface="Arial" panose="020B0604020202020204" pitchFamily="34" charset="0"/>
              <a:buChar char="•"/>
            </a:pPr>
            <a:r>
              <a:rPr lang="nl-NL" sz="1700">
                <a:ea typeface="ＭＳ Ｐゴシック" panose="020B0600070205080204" pitchFamily="34" charset="-128"/>
              </a:rPr>
              <a:t> Verwardheid, delier</a:t>
            </a:r>
          </a:p>
          <a:p>
            <a:pPr>
              <a:buFont typeface="Arial" panose="020B0604020202020204" pitchFamily="34" charset="0"/>
              <a:buChar char="•"/>
            </a:pPr>
            <a:r>
              <a:rPr lang="nl-NL" sz="1700">
                <a:ea typeface="ＭＳ Ｐゴシック" panose="020B0600070205080204" pitchFamily="34" charset="-128"/>
              </a:rPr>
              <a:t> Voorlichting nodig?</a:t>
            </a:r>
          </a:p>
          <a:p>
            <a:pPr>
              <a:buFont typeface="Arial" panose="020B0604020202020204" pitchFamily="34" charset="0"/>
              <a:buChar char="•"/>
            </a:pPr>
            <a:r>
              <a:rPr lang="nl-NL" sz="1700">
                <a:ea typeface="ＭＳ Ｐゴシック" panose="020B0600070205080204" pitchFamily="34" charset="-128"/>
              </a:rPr>
              <a:t> Allergisch?</a:t>
            </a:r>
          </a:p>
          <a:p>
            <a:endParaRPr lang="nl-NL" sz="1700"/>
          </a:p>
        </p:txBody>
      </p:sp>
    </p:spTree>
    <p:extLst>
      <p:ext uri="{BB962C8B-B14F-4D97-AF65-F5344CB8AC3E}">
        <p14:creationId xmlns:p14="http://schemas.microsoft.com/office/powerpoint/2010/main" val="1495375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ismaticVTI">
  <a:themeElements>
    <a:clrScheme name="Prismatic">
      <a:dk1>
        <a:sysClr val="windowText" lastClr="000000"/>
      </a:dk1>
      <a:lt1>
        <a:sysClr val="window" lastClr="FFFFFF"/>
      </a:lt1>
      <a:dk2>
        <a:srgbClr val="131523"/>
      </a:dk2>
      <a:lt2>
        <a:srgbClr val="E7E6E6"/>
      </a:lt2>
      <a:accent1>
        <a:srgbClr val="42B3BD"/>
      </a:accent1>
      <a:accent2>
        <a:srgbClr val="51B851"/>
      </a:accent2>
      <a:accent3>
        <a:srgbClr val="B5A603"/>
      </a:accent3>
      <a:accent4>
        <a:srgbClr val="F58505"/>
      </a:accent4>
      <a:accent5>
        <a:srgbClr val="FA2481"/>
      </a:accent5>
      <a:accent6>
        <a:srgbClr val="9CA2AB"/>
      </a:accent6>
      <a:hlink>
        <a:srgbClr val="FA2481"/>
      </a:hlink>
      <a:folHlink>
        <a:srgbClr val="57618E"/>
      </a:folHlink>
    </a:clrScheme>
    <a:fontScheme name="Custom 166">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smaticVTI" id="{DA44D624-A564-4DE8-8446-0CD5C485C979}" vid="{8B2B1550-B69C-4156-BAEC-B2E559F94BD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1573</Words>
  <Application>Microsoft Office PowerPoint</Application>
  <PresentationFormat>Breedbeeld</PresentationFormat>
  <Paragraphs>248</Paragraphs>
  <Slides>15</Slides>
  <Notes>8</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15</vt:i4>
      </vt:variant>
    </vt:vector>
  </HeadingPairs>
  <TitlesOfParts>
    <vt:vector size="21" baseType="lpstr">
      <vt:lpstr>Aharoni</vt:lpstr>
      <vt:lpstr>Arial</vt:lpstr>
      <vt:lpstr>Avenir Next LT Pro</vt:lpstr>
      <vt:lpstr>Calibri</vt:lpstr>
      <vt:lpstr>Wingdings</vt:lpstr>
      <vt:lpstr>PrismaticVTI</vt:lpstr>
      <vt:lpstr>Het Medicatieproces</vt:lpstr>
      <vt:lpstr>Mindmap</vt:lpstr>
      <vt:lpstr>Voorbehouden &amp; Risicovolle handeling</vt:lpstr>
      <vt:lpstr>Verantwoordelijkheden arts</vt:lpstr>
      <vt:lpstr>Verantwoordelijkheden verzorgende</vt:lpstr>
      <vt:lpstr>Verantwoordelijkheden zorgvrager</vt:lpstr>
      <vt:lpstr>Belangrijke controlepunten Delen medicijnen</vt:lpstr>
      <vt:lpstr>Belangrijke controlepunten  medicijnen delen</vt:lpstr>
      <vt:lpstr>Observeren/rapporteren</vt:lpstr>
      <vt:lpstr>Opdracht: lootjes medicatieproces</vt:lpstr>
      <vt:lpstr>PowerPoint-presentatie</vt:lpstr>
      <vt:lpstr>Foutgevoelig</vt:lpstr>
      <vt:lpstr>Foutgevoeligheid</vt:lpstr>
      <vt:lpstr>Foutgevoeligheid</vt:lpstr>
      <vt:lpstr>Foutgevoeligheid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Het Medicatieproces</dc:title>
  <dc:creator>Shannen Van der Voort - Lijftogt</dc:creator>
  <cp:lastModifiedBy>A. Beverdam</cp:lastModifiedBy>
  <cp:revision>2</cp:revision>
  <dcterms:created xsi:type="dcterms:W3CDTF">2022-06-30T12:21:01Z</dcterms:created>
  <dcterms:modified xsi:type="dcterms:W3CDTF">2022-08-29T09:19:47Z</dcterms:modified>
</cp:coreProperties>
</file>